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9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12" r:id="rId51"/>
    <p:sldId id="313" r:id="rId52"/>
    <p:sldId id="314" r:id="rId53"/>
    <p:sldId id="317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>
    <p:extLst>
      <p:ext uri="{19B8F6BF-5375-455C-9EA6-DF929625EA0E}">
        <p15:presenceInfo xmlns:p15="http://schemas.microsoft.com/office/powerpoint/2012/main" userId="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291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9T20:07:16.969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3T00:44:58.281" idx="2">
    <p:pos x="7697" y="4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82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26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09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76805-D594-4943-AC65-EB048E5CB4DF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5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19564" y="766618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19564" y="785090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53877" y="674407"/>
            <a:ext cx="509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 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98293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3698293" y="158857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7924" y="1487206"/>
            <a:ext cx="319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9237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516121-0055-423A-A4BC-99834B9F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717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Finding Unique Values In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282" y="3792145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state</a:t>
            </a:r>
          </a:p>
          <a:p>
            <a:r>
              <a:rPr lang="en-US" dirty="0"/>
              <a:t>['AK' 'AL' 'AR' 'AZ' 'CA' 'CO' 'CT' 'DC' 'DE' 'FL' 'GA' 'HI' 'IA' 'ID'</a:t>
            </a:r>
          </a:p>
          <a:p>
            <a:r>
              <a:rPr lang="en-US" dirty="0"/>
              <a:t> 'IL' 'IN' 'KS' 'KY' 'LA' 'MA' 'MD' 'ME' 'MI' 'MN' 'MO' 'MS' 'MT' 'NC'</a:t>
            </a:r>
          </a:p>
          <a:p>
            <a:r>
              <a:rPr lang="en-US" dirty="0"/>
              <a:t> 'ND' 'NE' 'NH' 'NJ' 'NM' 'NV' 'NY' 'OH' 'OK' 'OR' 'PA' 'RI' 'SC' 'SD'</a:t>
            </a:r>
          </a:p>
          <a:p>
            <a:r>
              <a:rPr lang="en-US" dirty="0"/>
              <a:t> 'TN' 'TX' 'UT' 'VA' 'VT' 'WA' 'WI' 'WV' 'WY']</a:t>
            </a:r>
          </a:p>
          <a:p>
            <a:r>
              <a:rPr lang="en-US" dirty="0"/>
              <a:t>Total no of unique values 51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83282" y="3207370"/>
            <a:ext cx="10036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state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282" y="197559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area.code</a:t>
            </a:r>
            <a:endParaRPr lang="en-US" dirty="0"/>
          </a:p>
          <a:p>
            <a:r>
              <a:rPr lang="en-US" dirty="0"/>
              <a:t>['area_code_408' 'area_code_415' 'area_code_510']</a:t>
            </a:r>
          </a:p>
          <a:p>
            <a:r>
              <a:rPr lang="en-US" dirty="0"/>
              <a:t>Total no of unique values 3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83282" y="1443387"/>
            <a:ext cx="18301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217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B634A-1DC4-4CAF-B00E-C5813E1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41502" y="569913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41502" y="511435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41502" y="874158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41502" y="255141"/>
            <a:ext cx="20806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56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BF214D-9A21-4A2F-9F4E-207C4E1D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33723" y="573312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33723" y="514834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33723" y="901032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723" y="316257"/>
            <a:ext cx="20806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082136" y="5590604"/>
            <a:ext cx="855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voice.messages</a:t>
            </a:r>
            <a:endParaRPr lang="en-US" dirty="0"/>
          </a:p>
          <a:p>
            <a:r>
              <a:rPr lang="en-US" dirty="0"/>
              <a:t>[ 0  4  6  8  9 10 11 12 13 14 15 16 17 18 19 20 21 22 23 24 25 26 27 28</a:t>
            </a:r>
          </a:p>
          <a:p>
            <a:r>
              <a:rPr lang="en-US" dirty="0"/>
              <a:t> 29 30 31 32 33 34 35 36 37 38 39 40 41 42 43 44 45 46 47 48 49 50 51 52]</a:t>
            </a:r>
          </a:p>
          <a:p>
            <a:r>
              <a:rPr lang="en-US" dirty="0"/>
              <a:t>Total no of unique values 48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70617" y="4990268"/>
            <a:ext cx="27631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voice.messages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33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8FA55-3C70-410C-881F-AEC1A1DE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248746" y="2553290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intl.mins</a:t>
            </a:r>
            <a:endParaRPr lang="en-US" dirty="0"/>
          </a:p>
          <a:p>
            <a:r>
              <a:rPr lang="en-US" dirty="0"/>
              <a:t>[ 0.   0.4  1.1  1.3  2.   2.1  2.2  2.4  2.5  2.6  2.7  2.9  3.1  3.3</a:t>
            </a:r>
          </a:p>
          <a:p>
            <a:r>
              <a:rPr lang="en-US" dirty="0"/>
              <a:t>  3.4  3.5  3.6  3.7  3.8  3.9  4.   4.1  4.2  4.3  4.4  4.5  4.6  4.7</a:t>
            </a:r>
          </a:p>
          <a:p>
            <a:r>
              <a:rPr lang="en-US" dirty="0"/>
              <a:t>  4.8  4.9  5.   5.1  5.2  5.3  5.4  5.5  5.6  5.7  5.8  5.9  6.   6.1</a:t>
            </a:r>
          </a:p>
          <a:p>
            <a:r>
              <a:rPr lang="en-US" dirty="0"/>
              <a:t>  6.2  6.3  6.4  6.5  6.6  6.7  6.8  6.9  7.   7.1  7.2  7.3  7.4  7.5</a:t>
            </a:r>
          </a:p>
          <a:p>
            <a:r>
              <a:rPr lang="en-US" dirty="0"/>
              <a:t>  7.6  7.7  7.8  7.9  8.   8.1  8.2  8.3  8.4  8.5  8.6  8.7  8.8  8.9</a:t>
            </a:r>
          </a:p>
          <a:p>
            <a:r>
              <a:rPr lang="en-US" dirty="0"/>
              <a:t>  9.   9.1  9.2  9.3  9.4  9.5  9.6  9.7  9.8  9.9 10.  10.1 10.2 10.3</a:t>
            </a:r>
          </a:p>
          <a:p>
            <a:r>
              <a:rPr lang="en-US" dirty="0"/>
              <a:t> 10.4 10.5 10.6 10.7 10.8 10.9 11.  11.1 11.2 11.3 11.4 11.5 11.6 11.7</a:t>
            </a:r>
          </a:p>
          <a:p>
            <a:r>
              <a:rPr lang="en-US" dirty="0"/>
              <a:t> 11.8 11.9 12.  12.1 12.2 12.3 12.4 12.5 12.6 12.7 12.8 12.9 13.  13.1</a:t>
            </a:r>
          </a:p>
          <a:p>
            <a:r>
              <a:rPr lang="en-US" dirty="0"/>
              <a:t> 13.2 13.3 13.4 13.5 13.6 13.7 13.8 13.9 14.  14.1 14.2 14.3 14.4 14.5</a:t>
            </a:r>
          </a:p>
          <a:p>
            <a:r>
              <a:rPr lang="en-US" dirty="0"/>
              <a:t> 14.6 14.7 14.8 14.9 15.  15.1 15.2 15.3 15.4 15.5 15.6 15.7 15.8 15.9</a:t>
            </a:r>
          </a:p>
          <a:p>
            <a:r>
              <a:rPr lang="en-US" dirty="0"/>
              <a:t> 16.  16.1 16.2 16.3 16.4 16.5 16.6 16.7 16.8 16.9 17.  17.1 17.2 17.3</a:t>
            </a:r>
          </a:p>
          <a:p>
            <a:r>
              <a:rPr lang="en-US" dirty="0"/>
              <a:t> 17.5 17.6 17.7 17.8 17.9 18.  18.2 18.3 18.4 18.5 18.7 18.9 19.2 19.3</a:t>
            </a:r>
          </a:p>
          <a:p>
            <a:r>
              <a:rPr lang="en-US" dirty="0"/>
              <a:t> 19.7 20. ]</a:t>
            </a:r>
          </a:p>
          <a:p>
            <a:r>
              <a:rPr lang="en-US" dirty="0"/>
              <a:t>Total no of unique values 170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62666" y="2006395"/>
            <a:ext cx="1628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intl.mins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8746" y="103273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48746" y="447959"/>
            <a:ext cx="1553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intl.plan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31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7C460-DE03-4C29-A4AA-7430CCD7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050230" y="2540697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intl.charge</a:t>
            </a:r>
            <a:endParaRPr lang="en-US" dirty="0"/>
          </a:p>
          <a:p>
            <a:r>
              <a:rPr lang="en-US" dirty="0"/>
              <a:t>[0.   0.11 0.3  0.35 0.54 0.57 0.59 0.65 0.68 0.7  0.73 0.78 0.84 0.89</a:t>
            </a:r>
          </a:p>
          <a:p>
            <a:r>
              <a:rPr lang="en-US" dirty="0"/>
              <a:t> 0.92 0.95 0.97 1.   1.03 1.05 1.08 1.11 1.13 1.16 1.19 1.22 1.24 1.27</a:t>
            </a:r>
          </a:p>
          <a:p>
            <a:r>
              <a:rPr lang="en-US" dirty="0"/>
              <a:t> 1.3  1.32 1.35 1.38 1.4  1.43 1.46 1.49 1.51 1.54 1.57 1.59 1.62 1.65</a:t>
            </a:r>
          </a:p>
          <a:p>
            <a:r>
              <a:rPr lang="en-US" dirty="0"/>
              <a:t> 1.67 1.7  1.73 1.76 1.78 1.81 1.84 1.86 1.89 1.92 1.94 1.97 2.   2.03</a:t>
            </a:r>
          </a:p>
          <a:p>
            <a:r>
              <a:rPr lang="en-US" dirty="0"/>
              <a:t> 2.05 2.08 2.11 2.13 2.16 2.19 2.21 2.24 2.27 2.3  2.32 2.35 2.38 2.4</a:t>
            </a:r>
          </a:p>
          <a:p>
            <a:r>
              <a:rPr lang="en-US" dirty="0"/>
              <a:t> 2.43 2.46 2.48 2.51 2.54 2.57 2.59 2.62 2.65 2.67 2.7  2.73 2.75 2.78</a:t>
            </a:r>
          </a:p>
          <a:p>
            <a:r>
              <a:rPr lang="en-US" dirty="0"/>
              <a:t> 2.81 2.84 2.86 2.89 2.92 2.94 2.97 3.   3.02 3.05 3.08 3.11 3.13 3.16</a:t>
            </a:r>
          </a:p>
          <a:p>
            <a:r>
              <a:rPr lang="en-US" dirty="0"/>
              <a:t> 3.19 3.21 3.24 3.27 3.29 3.32 3.35 3.38 3.4  3.43 3.46 3.48 3.51 3.54</a:t>
            </a:r>
          </a:p>
          <a:p>
            <a:r>
              <a:rPr lang="en-US" dirty="0"/>
              <a:t> 3.56 3.59 3.62 3.65 3.67 3.7  3.73 3.75 3.78 3.81 3.83 3.86 3.89 3.92</a:t>
            </a:r>
          </a:p>
          <a:p>
            <a:r>
              <a:rPr lang="en-US" dirty="0"/>
              <a:t> 3.94 3.97 4.   4.02 4.05 4.08 4.1  4.13 4.16 4.19 4.21 4.24 4.27 4.29</a:t>
            </a:r>
          </a:p>
          <a:p>
            <a:r>
              <a:rPr lang="en-US" dirty="0"/>
              <a:t> 4.32 4.35 4.37 4.4  4.43 4.46 4.48 4.51 4.54 4.56 4.59 4.62 4.64 4.67</a:t>
            </a:r>
          </a:p>
          <a:p>
            <a:r>
              <a:rPr lang="en-US" dirty="0"/>
              <a:t> 4.73 4.75 4.78 4.81 4.83 4.86 4.91 4.94 4.97 5.   5.05 5.1  5.18 5.21</a:t>
            </a:r>
          </a:p>
          <a:p>
            <a:r>
              <a:rPr lang="en-US" dirty="0"/>
              <a:t> 5.32 5.4 ]</a:t>
            </a:r>
          </a:p>
          <a:p>
            <a:r>
              <a:rPr lang="en-US" dirty="0"/>
              <a:t>Total no of unique values 170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0230" y="1952450"/>
            <a:ext cx="1946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intl.charge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0230" y="840481"/>
            <a:ext cx="569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intl.calls</a:t>
            </a:r>
            <a:endParaRPr lang="en-US" dirty="0"/>
          </a:p>
          <a:p>
            <a:r>
              <a:rPr lang="en-US" dirty="0"/>
              <a:t>[ 0  1  2  3  4  5  6  7  8  9 10 11 12 13 14 15 16 17 18 19 20]</a:t>
            </a:r>
          </a:p>
          <a:p>
            <a:r>
              <a:rPr lang="en-US" dirty="0"/>
              <a:t>Total no of unique values 21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50230" y="255706"/>
            <a:ext cx="1544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9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16821C-2688-446C-833E-97BD14B4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52976" y="947120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day.calls</a:t>
            </a:r>
            <a:endParaRPr lang="en-US" dirty="0"/>
          </a:p>
          <a:p>
            <a:r>
              <a:rPr lang="en-US" dirty="0"/>
              <a:t>[  0  30  34  35  36  39  40  42  44  45  46  47  48  49  50  51  52  53</a:t>
            </a:r>
          </a:p>
          <a:p>
            <a:r>
              <a:rPr lang="en-US" dirty="0"/>
              <a:t>  54  55  56  57  58  59  60  61  62  63  64  65  66  67  68  69  70  71</a:t>
            </a:r>
          </a:p>
          <a:p>
            <a:r>
              <a:rPr lang="en-US" dirty="0"/>
              <a:t>  72  73  74  75  76  77  78  79  80  81  82  83  84  85  86  87  88  89</a:t>
            </a:r>
          </a:p>
          <a:p>
            <a:r>
              <a:rPr lang="en-US" dirty="0"/>
              <a:t>  90  91  92  93  94  95  96  97  98  99 100 101 102 103 104 105 106 107</a:t>
            </a:r>
          </a:p>
          <a:p>
            <a:r>
              <a:rPr lang="en-US" dirty="0"/>
              <a:t> 108 109 110 111 112 113 114 115 116 117 118 119 120 121 122 123 124 125</a:t>
            </a:r>
          </a:p>
          <a:p>
            <a:r>
              <a:rPr lang="en-US" dirty="0"/>
              <a:t> 126 127 128 129 130 131 132 133 134 135 136 137 138 139 140 141 142 143</a:t>
            </a:r>
          </a:p>
          <a:p>
            <a:r>
              <a:rPr lang="en-US" dirty="0"/>
              <a:t> 144 145 146 147 148 149 150 151 152 156 157 158 160 163 165]</a:t>
            </a:r>
          </a:p>
          <a:p>
            <a:r>
              <a:rPr lang="en-US" dirty="0"/>
              <a:t>Total no of unique values 123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52976" y="255706"/>
            <a:ext cx="15700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2976" y="42844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day.mins</a:t>
            </a:r>
            <a:endParaRPr lang="en-US" dirty="0"/>
          </a:p>
          <a:p>
            <a:r>
              <a:rPr lang="en-US" dirty="0"/>
              <a:t>[  0.    2.6   6.6 ... 346.8 350.8 351.5]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52976" y="3699704"/>
            <a:ext cx="16535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2503" y="43105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day.charge</a:t>
            </a:r>
            <a:endParaRPr lang="en-US" dirty="0"/>
          </a:p>
          <a:p>
            <a:r>
              <a:rPr lang="en-US" dirty="0"/>
              <a:t>[ 0.    0.44  1.12 ... 58.96 59.64 59.76]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122503" y="3695273"/>
            <a:ext cx="1971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998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250852-3E79-469D-8266-1F3CF2CB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57531" y="907381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eve.calls</a:t>
            </a:r>
            <a:endParaRPr lang="en-US" dirty="0"/>
          </a:p>
          <a:p>
            <a:r>
              <a:rPr lang="en-US" dirty="0"/>
              <a:t>[  0  12  36  37  38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145 146 147 148 149 150 151 152 153 154 155 156 157 159 164 168 169 170]</a:t>
            </a:r>
          </a:p>
          <a:p>
            <a:r>
              <a:rPr lang="en-US" dirty="0"/>
              <a:t>Total no of unique values 126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38291" y="297192"/>
            <a:ext cx="15922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57531" y="428555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eve.mins</a:t>
            </a:r>
            <a:endParaRPr lang="en-US" dirty="0"/>
          </a:p>
          <a:p>
            <a:r>
              <a:rPr lang="en-US" dirty="0"/>
              <a:t>[  0.   22.3  31.2 ... 359.3 361.8 363.7]</a:t>
            </a:r>
          </a:p>
          <a:p>
            <a:r>
              <a:rPr lang="en-US" dirty="0"/>
              <a:t>Total no of unique values 1875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38291" y="3679835"/>
            <a:ext cx="1675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69411" y="429621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eve.charge</a:t>
            </a:r>
            <a:endParaRPr lang="en-US" dirty="0"/>
          </a:p>
          <a:p>
            <a:r>
              <a:rPr lang="en-US" dirty="0"/>
              <a:t>[ 0.    1.9   2.65 ... 30.54 30.75 30.91]</a:t>
            </a:r>
          </a:p>
          <a:p>
            <a:r>
              <a:rPr lang="en-US" dirty="0"/>
              <a:t>Total no of unique values 1655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411" y="3679835"/>
            <a:ext cx="1993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056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914AF-9BF0-4F4C-B71B-41BB4B26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78145" y="1014342"/>
            <a:ext cx="886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night.calls</a:t>
            </a:r>
            <a:endParaRPr lang="en-US" dirty="0"/>
          </a:p>
          <a:p>
            <a:r>
              <a:rPr lang="en-US" dirty="0"/>
              <a:t>[  0  12  33  36  38  40  41  42  43  44  46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145 146 147 148 149 150 151 152 153 154 155 156 157 158 159 160 161 164</a:t>
            </a:r>
          </a:p>
          <a:p>
            <a:r>
              <a:rPr lang="en-US" dirty="0"/>
              <a:t> 165 166 168 170 175]</a:t>
            </a:r>
          </a:p>
          <a:p>
            <a:r>
              <a:rPr lang="en-US" dirty="0"/>
              <a:t>Total no of unique values 131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45" y="429567"/>
            <a:ext cx="18606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78145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night.mins</a:t>
            </a:r>
            <a:endParaRPr lang="en-US" dirty="0"/>
          </a:p>
          <a:p>
            <a:r>
              <a:rPr lang="en-US" dirty="0"/>
              <a:t>[  0.   23.2  43.7 ... 381.6 381.9 395. ]</a:t>
            </a:r>
          </a:p>
          <a:p>
            <a:r>
              <a:rPr lang="en-US" dirty="0"/>
              <a:t>Total no of unique values 1849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83935" y="4033309"/>
            <a:ext cx="1944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567389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night.charge</a:t>
            </a:r>
            <a:endParaRPr lang="en-US" dirty="0"/>
          </a:p>
          <a:p>
            <a:r>
              <a:rPr lang="en-US" dirty="0"/>
              <a:t>[ 0.    1.04  1.97 ... 17.17 17.19 17.77]</a:t>
            </a:r>
          </a:p>
          <a:p>
            <a:r>
              <a:rPr lang="en-US" dirty="0"/>
              <a:t>Total no of unique values 1028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67389" y="4033308"/>
            <a:ext cx="22621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091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E9F0C1-2251-4AC7-9DC4-EDB471D1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66814" y="3660167"/>
            <a:ext cx="8866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churn</a:t>
            </a:r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6814" y="3075392"/>
            <a:ext cx="1149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churn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814" y="134937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customer.calls</a:t>
            </a:r>
            <a:endParaRPr lang="en-US" dirty="0"/>
          </a:p>
          <a:p>
            <a:r>
              <a:rPr lang="en-US" dirty="0"/>
              <a:t>[0 1 2 3 4 5 6 7 8 9]</a:t>
            </a:r>
          </a:p>
          <a:p>
            <a:r>
              <a:rPr lang="en-US" dirty="0"/>
              <a:t>Total no of unique values 10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66814" y="646666"/>
            <a:ext cx="25342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customer.calls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841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187B2-70A5-4457-91D6-04071D27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3635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800" dirty="0"/>
              <a:t>Data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938" y="2128684"/>
            <a:ext cx="627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12, 27, 47, 89, 102, 110, 159, 231, 254, 299, 345, 460, 557, 624, 684, 729, 750, 795, 892, 1012, 1099, 1219, 1417, 1483, 1625,...</a:t>
            </a:r>
          </a:p>
          <a:p>
            <a:r>
              <a:rPr lang="en-IN" dirty="0"/>
              <a:t>1778, 4407, 4755, 4965, 4992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2938" y="1480364"/>
            <a:ext cx="36718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Droping</a:t>
            </a:r>
            <a:r>
              <a:rPr lang="en-IN" sz="3200" dirty="0"/>
              <a:t> All Nan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2938" y="4138327"/>
            <a:ext cx="627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lost 0.62 %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2938" y="3429000"/>
            <a:ext cx="20747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lost_record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3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 flipV="1">
            <a:off x="1136075" y="987986"/>
            <a:ext cx="0" cy="521938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0589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505891" y="235952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5891" y="156864"/>
            <a:ext cx="4867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 Members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9492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356307" y="19145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7658" y="1862348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69492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376134" y="319853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168" y="3131985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Abhishek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Bhonde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9492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369492" y="3844799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1048" y="379181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Parvati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Tambe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69492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1376134" y="256242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5714" y="251125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Ajay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69492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1376134" y="450453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5714" y="4442881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Harsh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Dalal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69492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1376134" y="518574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1" name="Straight Connector 30"/>
          <p:cNvCxnSpPr>
            <a:stCxn id="12" idx="1"/>
            <a:endCxn id="12" idx="1"/>
          </p:cNvCxnSpPr>
          <p:nvPr/>
        </p:nvCxnSpPr>
        <p:spPr>
          <a:xfrm>
            <a:off x="1356307" y="22004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39639" y="217225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39639" y="2837914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139639" y="347046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139639" y="408260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39639" y="477919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139639" y="545692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364504" y="593569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139639" y="617789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69291" y="515806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Sandeep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Murud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69291" y="593569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Nabeel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Siddiqui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Rounded Rectangle 2">
            <a:extLst>
              <a:ext uri="{FF2B5EF4-FFF2-40B4-BE49-F238E27FC236}">
                <a16:creationId xmlns:a16="http://schemas.microsoft.com/office/drawing/2014/main" id="{D0457364-89EA-4CD7-87A9-F80402ACD7ED}"/>
              </a:ext>
            </a:extLst>
          </p:cNvPr>
          <p:cNvSpPr/>
          <p:nvPr/>
        </p:nvSpPr>
        <p:spPr>
          <a:xfrm>
            <a:off x="7074679" y="235951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3">
            <a:extLst>
              <a:ext uri="{FF2B5EF4-FFF2-40B4-BE49-F238E27FC236}">
                <a16:creationId xmlns:a16="http://schemas.microsoft.com/office/drawing/2014/main" id="{8F5466A0-E269-430E-93CB-A3F87F28FFDF}"/>
              </a:ext>
            </a:extLst>
          </p:cNvPr>
          <p:cNvSpPr/>
          <p:nvPr/>
        </p:nvSpPr>
        <p:spPr>
          <a:xfrm>
            <a:off x="7074679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96EE01-8645-4DB8-A7CD-5FEEDC1840BF}"/>
              </a:ext>
            </a:extLst>
          </p:cNvPr>
          <p:cNvSpPr/>
          <p:nvPr/>
        </p:nvSpPr>
        <p:spPr>
          <a:xfrm>
            <a:off x="8077358" y="143740"/>
            <a:ext cx="2832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Mentors 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7D1EC0-7674-4B5F-AE11-FFF68C084150}"/>
              </a:ext>
            </a:extLst>
          </p:cNvPr>
          <p:cNvCxnSpPr>
            <a:cxnSpLocks/>
          </p:cNvCxnSpPr>
          <p:nvPr/>
        </p:nvCxnSpPr>
        <p:spPr>
          <a:xfrm flipH="1" flipV="1">
            <a:off x="11488151" y="1067071"/>
            <a:ext cx="11003" cy="268930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6DA1CE-80FD-4A24-A317-6B9C93376940}"/>
              </a:ext>
            </a:extLst>
          </p:cNvPr>
          <p:cNvCxnSpPr/>
          <p:nvPr/>
        </p:nvCxnSpPr>
        <p:spPr>
          <a:xfrm flipH="1">
            <a:off x="11171637" y="233791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70CDB2C-8120-4371-A5A0-E7A68D231DB9}"/>
              </a:ext>
            </a:extLst>
          </p:cNvPr>
          <p:cNvCxnSpPr/>
          <p:nvPr/>
        </p:nvCxnSpPr>
        <p:spPr>
          <a:xfrm flipH="1">
            <a:off x="11171637" y="3597678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0">
            <a:extLst>
              <a:ext uri="{FF2B5EF4-FFF2-40B4-BE49-F238E27FC236}">
                <a16:creationId xmlns:a16="http://schemas.microsoft.com/office/drawing/2014/main" id="{575F4C9C-FFF7-434E-A243-E1670FBCFB16}"/>
              </a:ext>
            </a:extLst>
          </p:cNvPr>
          <p:cNvSpPr/>
          <p:nvPr/>
        </p:nvSpPr>
        <p:spPr>
          <a:xfrm>
            <a:off x="7304406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10">
            <a:extLst>
              <a:ext uri="{FF2B5EF4-FFF2-40B4-BE49-F238E27FC236}">
                <a16:creationId xmlns:a16="http://schemas.microsoft.com/office/drawing/2014/main" id="{749CFF8C-2FDB-4D98-A2BD-5C40D33F74B8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11">
            <a:extLst>
              <a:ext uri="{FF2B5EF4-FFF2-40B4-BE49-F238E27FC236}">
                <a16:creationId xmlns:a16="http://schemas.microsoft.com/office/drawing/2014/main" id="{9091C5E9-48FD-42C1-BE8F-AB0B87C05322}"/>
              </a:ext>
            </a:extLst>
          </p:cNvPr>
          <p:cNvSpPr/>
          <p:nvPr/>
        </p:nvSpPr>
        <p:spPr>
          <a:xfrm>
            <a:off x="7305707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BC739793-FF43-4CAB-8D4E-6E345793FAB0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0FF522-830C-4381-BBC5-B11813E8B16F}"/>
              </a:ext>
            </a:extLst>
          </p:cNvPr>
          <p:cNvSpPr/>
          <p:nvPr/>
        </p:nvSpPr>
        <p:spPr>
          <a:xfrm>
            <a:off x="8356988" y="201784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Karthik Sir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CFA201-4D6A-4851-8158-4A7798762A53}"/>
              </a:ext>
            </a:extLst>
          </p:cNvPr>
          <p:cNvSpPr/>
          <p:nvPr/>
        </p:nvSpPr>
        <p:spPr>
          <a:xfrm>
            <a:off x="7474215" y="329881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Dhanyapriya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Ma’am</a:t>
            </a:r>
          </a:p>
        </p:txBody>
      </p:sp>
    </p:spTree>
    <p:extLst>
      <p:ext uri="{BB962C8B-B14F-4D97-AF65-F5344CB8AC3E}">
        <p14:creationId xmlns:p14="http://schemas.microsoft.com/office/powerpoint/2010/main" val="5519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DA202-FB2E-40F4-9917-AA5EA42F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239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400" dirty="0"/>
              <a:t>Checking for Duplicated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1662" y="1609609"/>
            <a:ext cx="694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2400" dirty="0"/>
              <a:t>There is no duplicate value in are dataset</a:t>
            </a:r>
          </a:p>
        </p:txBody>
      </p:sp>
    </p:spTree>
    <p:extLst>
      <p:ext uri="{BB962C8B-B14F-4D97-AF65-F5344CB8AC3E}">
        <p14:creationId xmlns:p14="http://schemas.microsoft.com/office/powerpoint/2010/main" val="302760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ABCD-99C4-4127-AB1F-2B2706A4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8C4B9-BD82-45CC-ADBC-17D15279688D}"/>
              </a:ext>
            </a:extLst>
          </p:cNvPr>
          <p:cNvSpPr txBox="1"/>
          <p:nvPr/>
        </p:nvSpPr>
        <p:spPr>
          <a:xfrm>
            <a:off x="675861" y="384313"/>
            <a:ext cx="359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A1E82-F2AD-44AD-8871-CFEA8321390D}"/>
              </a:ext>
            </a:extLst>
          </p:cNvPr>
          <p:cNvSpPr txBox="1"/>
          <p:nvPr/>
        </p:nvSpPr>
        <p:spPr>
          <a:xfrm>
            <a:off x="5777948" y="281608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4CC2A-EC1C-4BDF-AD17-F1A397B8F1BA}"/>
              </a:ext>
            </a:extLst>
          </p:cNvPr>
          <p:cNvSpPr txBox="1"/>
          <p:nvPr/>
        </p:nvSpPr>
        <p:spPr>
          <a:xfrm>
            <a:off x="7341704" y="1286334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 Distribution of the Churn columns</a:t>
            </a:r>
          </a:p>
        </p:txBody>
      </p:sp>
      <p:pic>
        <p:nvPicPr>
          <p:cNvPr id="8" name="Picture 7" descr="C:\Users\HI\AppData\Local\Microsoft\Windows\INetCache\Content.MSO\73043A80.tmp">
            <a:extLst>
              <a:ext uri="{FF2B5EF4-FFF2-40B4-BE49-F238E27FC236}">
                <a16:creationId xmlns:a16="http://schemas.microsoft.com/office/drawing/2014/main" id="{EF065B35-8562-48A7-83EB-8FFE09A107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77" y="1286334"/>
            <a:ext cx="4890053" cy="4518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3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35458-4B4B-4915-A2B6-DFAAAB48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0D7B0-175F-47E6-964D-5322379CE0B9}"/>
              </a:ext>
            </a:extLst>
          </p:cNvPr>
          <p:cNvSpPr txBox="1"/>
          <p:nvPr/>
        </p:nvSpPr>
        <p:spPr>
          <a:xfrm>
            <a:off x="9255193" y="1086678"/>
            <a:ext cx="2247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graph shows top five state and their percentages  </a:t>
            </a:r>
          </a:p>
        </p:txBody>
      </p:sp>
      <p:pic>
        <p:nvPicPr>
          <p:cNvPr id="7" name="Picture 6" descr="C:\Users\HI\AppData\Local\Microsoft\Windows\INetCache\Content.MSO\BEEA048E.tmp">
            <a:extLst>
              <a:ext uri="{FF2B5EF4-FFF2-40B4-BE49-F238E27FC236}">
                <a16:creationId xmlns:a16="http://schemas.microsoft.com/office/drawing/2014/main" id="{8443C1D7-B4C1-4502-BF1E-48AA40FED4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" y="1086677"/>
            <a:ext cx="7835347" cy="4346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8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68842-5410-4989-A271-B15930F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0D4D2-3649-412D-8F65-35DFA6AF8328}"/>
              </a:ext>
            </a:extLst>
          </p:cNvPr>
          <p:cNvSpPr txBox="1"/>
          <p:nvPr/>
        </p:nvSpPr>
        <p:spPr>
          <a:xfrm>
            <a:off x="9263268" y="925375"/>
            <a:ext cx="2266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top user per area and their percentages</a:t>
            </a:r>
          </a:p>
        </p:txBody>
      </p:sp>
      <p:pic>
        <p:nvPicPr>
          <p:cNvPr id="5" name="Picture 4" descr="C:\Users\HI\AppData\Local\Microsoft\Windows\INetCache\Content.MSO\E3496FCC.tmp">
            <a:extLst>
              <a:ext uri="{FF2B5EF4-FFF2-40B4-BE49-F238E27FC236}">
                <a16:creationId xmlns:a16="http://schemas.microsoft.com/office/drawing/2014/main" id="{C5406C6B-4D85-4BA3-93E4-F4F4B6AE7C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9" y="925375"/>
            <a:ext cx="7792278" cy="4295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60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EB3DC-C998-479F-88D5-2D9E4773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29AF8-06E2-4FEE-8FC3-A69BD00D755E}"/>
              </a:ext>
            </a:extLst>
          </p:cNvPr>
          <p:cNvSpPr txBox="1"/>
          <p:nvPr/>
        </p:nvSpPr>
        <p:spPr>
          <a:xfrm>
            <a:off x="635895" y="450539"/>
            <a:ext cx="5314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Plotting Boxplot of Dataset</a:t>
            </a:r>
          </a:p>
        </p:txBody>
      </p:sp>
      <p:pic>
        <p:nvPicPr>
          <p:cNvPr id="5" name="Picture 4" descr="C:\Users\HI\AppData\Local\Microsoft\Windows\INetCache\Content.MSO\386183BA.tmp">
            <a:extLst>
              <a:ext uri="{FF2B5EF4-FFF2-40B4-BE49-F238E27FC236}">
                <a16:creationId xmlns:a16="http://schemas.microsoft.com/office/drawing/2014/main" id="{73F1EF11-8AE5-4E38-B7C4-030430171E4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84" y="1418786"/>
            <a:ext cx="8150086" cy="4266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3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16349-4D27-47DD-86B3-465FEFFC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FEC33-0684-4E53-A50B-994140FDD262}"/>
              </a:ext>
            </a:extLst>
          </p:cNvPr>
          <p:cNvSpPr txBox="1"/>
          <p:nvPr/>
        </p:nvSpPr>
        <p:spPr>
          <a:xfrm>
            <a:off x="9225968" y="855144"/>
            <a:ext cx="25575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international plan and we have use two filtering churn and international plan </a:t>
            </a:r>
          </a:p>
        </p:txBody>
      </p:sp>
      <p:pic>
        <p:nvPicPr>
          <p:cNvPr id="5" name="Picture 4" descr="C:\Users\HI\AppData\Local\Microsoft\Windows\INetCache\Content.MSO\CA8033D8.tmp">
            <a:extLst>
              <a:ext uri="{FF2B5EF4-FFF2-40B4-BE49-F238E27FC236}">
                <a16:creationId xmlns:a16="http://schemas.microsoft.com/office/drawing/2014/main" id="{E6B70B48-2D73-4C44-9B4F-B0D34A043D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68" y="855144"/>
            <a:ext cx="7742583" cy="4604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49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20F14-B0CC-4180-A18E-F7A0652F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4F71-14D9-45CA-B141-507B785B35D6}"/>
              </a:ext>
            </a:extLst>
          </p:cNvPr>
          <p:cNvSpPr txBox="1"/>
          <p:nvPr/>
        </p:nvSpPr>
        <p:spPr>
          <a:xfrm>
            <a:off x="9470333" y="1076172"/>
            <a:ext cx="24963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day plan and we have use two filtering churn and day plan </a:t>
            </a:r>
          </a:p>
        </p:txBody>
      </p:sp>
      <p:pic>
        <p:nvPicPr>
          <p:cNvPr id="5" name="Picture 4" descr="C:\Users\HI\AppData\Local\Microsoft\Windows\INetCache\Content.MSO\809D3FA6.tmp">
            <a:extLst>
              <a:ext uri="{FF2B5EF4-FFF2-40B4-BE49-F238E27FC236}">
                <a16:creationId xmlns:a16="http://schemas.microsoft.com/office/drawing/2014/main" id="{351B41E4-BBA8-4A77-8300-8592E91A80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38" y="1076172"/>
            <a:ext cx="7676321" cy="4705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8DF8A-F2D9-45F6-AB7E-7E21BB82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F3DE7-58DD-47B0-ADA1-5091C5ED41FE}"/>
              </a:ext>
            </a:extLst>
          </p:cNvPr>
          <p:cNvSpPr txBox="1"/>
          <p:nvPr/>
        </p:nvSpPr>
        <p:spPr>
          <a:xfrm>
            <a:off x="9310064" y="911276"/>
            <a:ext cx="2749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evening plan and we have use two filtering churn and evening plan </a:t>
            </a:r>
          </a:p>
        </p:txBody>
      </p:sp>
      <p:pic>
        <p:nvPicPr>
          <p:cNvPr id="5" name="Picture 4" descr="C:\Users\HI\AppData\Local\Microsoft\Windows\INetCache\Content.MSO\411812A4.tmp">
            <a:extLst>
              <a:ext uri="{FF2B5EF4-FFF2-40B4-BE49-F238E27FC236}">
                <a16:creationId xmlns:a16="http://schemas.microsoft.com/office/drawing/2014/main" id="{C4210821-419F-43E5-BF3D-BC0CF76DC7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911276"/>
            <a:ext cx="8166652" cy="5028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575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39874-611E-4CA3-8F2B-C0220E94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ADF18-3076-4960-93FE-308F792F0543}"/>
              </a:ext>
            </a:extLst>
          </p:cNvPr>
          <p:cNvSpPr txBox="1"/>
          <p:nvPr/>
        </p:nvSpPr>
        <p:spPr>
          <a:xfrm>
            <a:off x="9224754" y="807248"/>
            <a:ext cx="2821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night plan and we have use two filtering churn and night plan </a:t>
            </a:r>
          </a:p>
        </p:txBody>
      </p:sp>
      <p:pic>
        <p:nvPicPr>
          <p:cNvPr id="5" name="Picture 4" descr="C:\Users\HI\AppData\Local\Microsoft\Windows\INetCache\Content.MSO\6F90A452.tmp">
            <a:extLst>
              <a:ext uri="{FF2B5EF4-FFF2-40B4-BE49-F238E27FC236}">
                <a16:creationId xmlns:a16="http://schemas.microsoft.com/office/drawing/2014/main" id="{08909EDA-9A83-40A9-871C-52DC72705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1" y="807248"/>
            <a:ext cx="8232913" cy="5023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5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04C37-C2AD-4E62-B04C-B2501E31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1AF32-F7A1-4F30-880D-EAA21948690D}"/>
              </a:ext>
            </a:extLst>
          </p:cNvPr>
          <p:cNvSpPr txBox="1"/>
          <p:nvPr/>
        </p:nvSpPr>
        <p:spPr>
          <a:xfrm>
            <a:off x="9607825" y="952735"/>
            <a:ext cx="2425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voice messages and customer calls categories of voice plan and we have use two filtering churn and voice plan </a:t>
            </a:r>
          </a:p>
        </p:txBody>
      </p:sp>
      <p:pic>
        <p:nvPicPr>
          <p:cNvPr id="5" name="Picture 4" descr="C:\Users\HI\AppData\Local\Microsoft\Windows\INetCache\Content.MSO\F1935830.tmp">
            <a:extLst>
              <a:ext uri="{FF2B5EF4-FFF2-40B4-BE49-F238E27FC236}">
                <a16:creationId xmlns:a16="http://schemas.microsoft.com/office/drawing/2014/main" id="{654927BB-CA46-463A-81D7-EB9472E652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" y="952735"/>
            <a:ext cx="8424035" cy="441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49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EB70B-7000-4244-9E1A-D356D5FA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-623858" y="456269"/>
            <a:ext cx="620403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2874" y="1754305"/>
            <a:ext cx="1018771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 churn is a big problem for telecommunications companies. Indeed, their annual churn rates are usually higher than 10%. For that reason, they develop strategies to keep as many clients as possible. This is a classification project since the variable to be predicted is binary (churn or loyal customer). The goal here is to model churn probability, conditioned on the customer features.</a:t>
            </a:r>
          </a:p>
        </p:txBody>
      </p:sp>
    </p:spTree>
    <p:extLst>
      <p:ext uri="{BB962C8B-B14F-4D97-AF65-F5344CB8AC3E}">
        <p14:creationId xmlns:p14="http://schemas.microsoft.com/office/powerpoint/2010/main" val="4153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7B5C7-CF00-4133-AB6E-B876DC20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2F49B-6B56-4AE3-A9FD-E05786F4E361}"/>
              </a:ext>
            </a:extLst>
          </p:cNvPr>
          <p:cNvPicPr/>
          <p:nvPr/>
        </p:nvPicPr>
        <p:blipFill rotWithShape="1">
          <a:blip r:embed="rId4"/>
          <a:srcRect l="29327" t="33067" r="1442" b="18757"/>
          <a:stretch/>
        </p:blipFill>
        <p:spPr bwMode="auto">
          <a:xfrm>
            <a:off x="1822174" y="1545371"/>
            <a:ext cx="7010400" cy="3397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392B7-DFC8-4863-B086-FFC1F2456667}"/>
              </a:ext>
            </a:extLst>
          </p:cNvPr>
          <p:cNvSpPr txBox="1"/>
          <p:nvPr/>
        </p:nvSpPr>
        <p:spPr>
          <a:xfrm>
            <a:off x="940903" y="745222"/>
            <a:ext cx="477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International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819-A0FF-4910-ABC5-05CCD2047542}"/>
              </a:ext>
            </a:extLst>
          </p:cNvPr>
          <p:cNvSpPr txBox="1"/>
          <p:nvPr/>
        </p:nvSpPr>
        <p:spPr>
          <a:xfrm>
            <a:off x="9299712" y="1487229"/>
            <a:ext cx="245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plotted 3D scatter plot for international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209915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DDA5A-05B2-49CD-BFB9-90DB1A85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65083-1779-4F24-AE11-4BC6852333AB}"/>
              </a:ext>
            </a:extLst>
          </p:cNvPr>
          <p:cNvPicPr/>
          <p:nvPr/>
        </p:nvPicPr>
        <p:blipFill rotWithShape="1">
          <a:blip r:embed="rId4"/>
          <a:srcRect l="22756" t="26226" r="1442" b="14766"/>
          <a:stretch/>
        </p:blipFill>
        <p:spPr bwMode="auto">
          <a:xfrm>
            <a:off x="2007703" y="1451805"/>
            <a:ext cx="6586331" cy="3408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46D6D-D18D-4418-8926-708F74E29C11}"/>
              </a:ext>
            </a:extLst>
          </p:cNvPr>
          <p:cNvSpPr txBox="1"/>
          <p:nvPr/>
        </p:nvSpPr>
        <p:spPr>
          <a:xfrm>
            <a:off x="940905" y="649357"/>
            <a:ext cx="351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9C2999-F66C-4982-B2BC-F7A6459F70D3}"/>
              </a:ext>
            </a:extLst>
          </p:cNvPr>
          <p:cNvSpPr/>
          <p:nvPr/>
        </p:nvSpPr>
        <p:spPr>
          <a:xfrm>
            <a:off x="9286460" y="1451805"/>
            <a:ext cx="2560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344983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BB8D9-0852-4C6B-ACC3-9199750A8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7999B-3063-43FE-8C1F-C12A15760051}"/>
              </a:ext>
            </a:extLst>
          </p:cNvPr>
          <p:cNvSpPr txBox="1"/>
          <p:nvPr/>
        </p:nvSpPr>
        <p:spPr>
          <a:xfrm>
            <a:off x="901147" y="846413"/>
            <a:ext cx="437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Evening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B05E3-22BC-4F32-93CC-BB4808259B0C}"/>
              </a:ext>
            </a:extLst>
          </p:cNvPr>
          <p:cNvPicPr/>
          <p:nvPr/>
        </p:nvPicPr>
        <p:blipFill rotWithShape="1">
          <a:blip r:embed="rId4"/>
          <a:srcRect l="33494" t="32497" r="1282" b="10205"/>
          <a:stretch/>
        </p:blipFill>
        <p:spPr bwMode="auto">
          <a:xfrm>
            <a:off x="1477617" y="1623494"/>
            <a:ext cx="7023652" cy="3611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117CE-F43C-4459-9CA3-8E66D6359949}"/>
              </a:ext>
            </a:extLst>
          </p:cNvPr>
          <p:cNvSpPr/>
          <p:nvPr/>
        </p:nvSpPr>
        <p:spPr>
          <a:xfrm>
            <a:off x="9074424" y="1623494"/>
            <a:ext cx="2570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37454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0811B-1374-48C4-9EDF-4EFFEF1E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D1851-2F8D-45D6-8959-F7EF0A0566EE}"/>
              </a:ext>
            </a:extLst>
          </p:cNvPr>
          <p:cNvSpPr txBox="1"/>
          <p:nvPr/>
        </p:nvSpPr>
        <p:spPr>
          <a:xfrm>
            <a:off x="861391" y="683370"/>
            <a:ext cx="40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Plotting 3D Scatter of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3D44B-B877-4A54-9764-AD0D89F78CFB}"/>
              </a:ext>
            </a:extLst>
          </p:cNvPr>
          <p:cNvPicPr/>
          <p:nvPr/>
        </p:nvPicPr>
        <p:blipFill rotWithShape="1">
          <a:blip r:embed="rId4"/>
          <a:srcRect l="34616" t="29076" r="1443" b="13626"/>
          <a:stretch/>
        </p:blipFill>
        <p:spPr bwMode="auto">
          <a:xfrm>
            <a:off x="1683026" y="1456537"/>
            <a:ext cx="6917635" cy="3632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8DC55-3934-4535-B1AA-85BF424D6CA9}"/>
              </a:ext>
            </a:extLst>
          </p:cNvPr>
          <p:cNvSpPr/>
          <p:nvPr/>
        </p:nvSpPr>
        <p:spPr>
          <a:xfrm>
            <a:off x="9064487" y="1456537"/>
            <a:ext cx="28624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night 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29095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0BFB2-865B-4C81-A7F5-9271AA36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7B31-2BF0-4EA1-A703-DA8386AED44A}"/>
              </a:ext>
            </a:extLst>
          </p:cNvPr>
          <p:cNvSpPr txBox="1"/>
          <p:nvPr/>
        </p:nvSpPr>
        <p:spPr>
          <a:xfrm>
            <a:off x="9328263" y="805965"/>
            <a:ext cx="2478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mins and the last graph shows the distribution of international mins </a:t>
            </a:r>
          </a:p>
        </p:txBody>
      </p:sp>
      <p:pic>
        <p:nvPicPr>
          <p:cNvPr id="5" name="Picture 4" descr="C:\Users\HI\AppData\Local\Microsoft\Windows\INetCache\Content.MSO\88FDDBE.tmp">
            <a:extLst>
              <a:ext uri="{FF2B5EF4-FFF2-40B4-BE49-F238E27FC236}">
                <a16:creationId xmlns:a16="http://schemas.microsoft.com/office/drawing/2014/main" id="{E243B3C2-A312-4F5F-98E0-C96866E09F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6" y="805965"/>
            <a:ext cx="8277230" cy="5064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6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2223A-5C78-4415-82A0-4545A0D3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B06028D.tmp">
            <a:extLst>
              <a:ext uri="{FF2B5EF4-FFF2-40B4-BE49-F238E27FC236}">
                <a16:creationId xmlns:a16="http://schemas.microsoft.com/office/drawing/2014/main" id="{B45AB01D-2FFB-4212-A309-C0C37AA7F0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" y="992490"/>
            <a:ext cx="8136834" cy="483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085C-AC4D-44DC-9147-CC2C4565C5F3}"/>
              </a:ext>
            </a:extLst>
          </p:cNvPr>
          <p:cNvSpPr txBox="1"/>
          <p:nvPr/>
        </p:nvSpPr>
        <p:spPr>
          <a:xfrm>
            <a:off x="9081050" y="992490"/>
            <a:ext cx="2862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calls and the last graph shows the distribution of international calls</a:t>
            </a:r>
          </a:p>
        </p:txBody>
      </p:sp>
    </p:spTree>
    <p:extLst>
      <p:ext uri="{BB962C8B-B14F-4D97-AF65-F5344CB8AC3E}">
        <p14:creationId xmlns:p14="http://schemas.microsoft.com/office/powerpoint/2010/main" val="260887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FC719-CC24-4441-8A5F-6DD1497E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F9D3C123.tmp">
            <a:extLst>
              <a:ext uri="{FF2B5EF4-FFF2-40B4-BE49-F238E27FC236}">
                <a16:creationId xmlns:a16="http://schemas.microsoft.com/office/drawing/2014/main" id="{F26C9219-D21B-480B-8C16-68AC62F296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" y="1060174"/>
            <a:ext cx="8388626" cy="4599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6C447-937C-4706-A6F6-897EC980505A}"/>
              </a:ext>
            </a:extLst>
          </p:cNvPr>
          <p:cNvSpPr txBox="1"/>
          <p:nvPr/>
        </p:nvSpPr>
        <p:spPr>
          <a:xfrm>
            <a:off x="9213573" y="1060174"/>
            <a:ext cx="2819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charges and the last graph shows the distribution of international charges </a:t>
            </a:r>
          </a:p>
        </p:txBody>
      </p:sp>
    </p:spTree>
    <p:extLst>
      <p:ext uri="{BB962C8B-B14F-4D97-AF65-F5344CB8AC3E}">
        <p14:creationId xmlns:p14="http://schemas.microsoft.com/office/powerpoint/2010/main" val="256798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45DC3-9679-4F80-BC31-E6ED1D47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6AF47A29.tmp">
            <a:extLst>
              <a:ext uri="{FF2B5EF4-FFF2-40B4-BE49-F238E27FC236}">
                <a16:creationId xmlns:a16="http://schemas.microsoft.com/office/drawing/2014/main" id="{35B9CDF4-3CF8-4FC6-98A0-F965B3D796B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5" y="914400"/>
            <a:ext cx="8179904" cy="4772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15437-28B1-4FF3-AA72-B41010B6F595}"/>
              </a:ext>
            </a:extLst>
          </p:cNvPr>
          <p:cNvSpPr txBox="1"/>
          <p:nvPr/>
        </p:nvSpPr>
        <p:spPr>
          <a:xfrm>
            <a:off x="9077738" y="914400"/>
            <a:ext cx="2902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min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1270330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D8BAC-24EE-4048-80AD-30FCE2D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F5CC71F.tmp">
            <a:extLst>
              <a:ext uri="{FF2B5EF4-FFF2-40B4-BE49-F238E27FC236}">
                <a16:creationId xmlns:a16="http://schemas.microsoft.com/office/drawing/2014/main" id="{3CD6FD5F-32BC-42B8-9641-D4AF3B0AD3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8" y="912978"/>
            <a:ext cx="8113645" cy="4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406C-C7BF-44B3-82CF-F819B3714814}"/>
              </a:ext>
            </a:extLst>
          </p:cNvPr>
          <p:cNvSpPr txBox="1"/>
          <p:nvPr/>
        </p:nvSpPr>
        <p:spPr>
          <a:xfrm>
            <a:off x="9455424" y="912978"/>
            <a:ext cx="2226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calls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2789142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7597A-50AE-46F1-8F66-98E7968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23AFFD85.tmp">
            <a:extLst>
              <a:ext uri="{FF2B5EF4-FFF2-40B4-BE49-F238E27FC236}">
                <a16:creationId xmlns:a16="http://schemas.microsoft.com/office/drawing/2014/main" id="{6B8819F4-0FDA-424E-8DDF-69BB8450DD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1102532"/>
            <a:ext cx="8242852" cy="4652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73473-89AD-496F-80F7-5430607BFB2C}"/>
              </a:ext>
            </a:extLst>
          </p:cNvPr>
          <p:cNvSpPr txBox="1"/>
          <p:nvPr/>
        </p:nvSpPr>
        <p:spPr>
          <a:xfrm>
            <a:off x="9372599" y="1102532"/>
            <a:ext cx="24582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charges among four major categories with one filter churn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0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C9F114-F05A-4F6C-81D5-2A5BE90C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2981" y="146104"/>
            <a:ext cx="5065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/>
              <a:t>Loading The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971157"/>
            <a:ext cx="5406887" cy="3137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7" y="971157"/>
            <a:ext cx="2689444" cy="3137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61" y="971157"/>
            <a:ext cx="2305345" cy="3137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90" y="4163787"/>
            <a:ext cx="1872342" cy="254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24" y="4153087"/>
            <a:ext cx="3325926" cy="2558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4163786"/>
            <a:ext cx="2804910" cy="25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D9E4C-ADF5-424A-B32E-DBEC22924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F7E94-5F62-4D86-BD18-8669FEA340D2}"/>
              </a:ext>
            </a:extLst>
          </p:cNvPr>
          <p:cNvSpPr txBox="1"/>
          <p:nvPr/>
        </p:nvSpPr>
        <p:spPr>
          <a:xfrm>
            <a:off x="742123" y="515558"/>
            <a:ext cx="311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Outlier Detection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1C11-7718-4357-97D0-1EFEC376E43D}"/>
              </a:ext>
            </a:extLst>
          </p:cNvPr>
          <p:cNvSpPr txBox="1"/>
          <p:nvPr/>
        </p:nvSpPr>
        <p:spPr>
          <a:xfrm>
            <a:off x="1510747" y="13179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(Before)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0256E-95A3-49BD-8F8D-D2CB09D6B61D}"/>
              </a:ext>
            </a:extLst>
          </p:cNvPr>
          <p:cNvSpPr/>
          <p:nvPr/>
        </p:nvSpPr>
        <p:spPr>
          <a:xfrm>
            <a:off x="2312504" y="1883091"/>
            <a:ext cx="55460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account.length</a:t>
            </a:r>
            <a:r>
              <a:rPr lang="en-US" sz="2000" dirty="0"/>
              <a:t> : 0.48 %</a:t>
            </a:r>
          </a:p>
          <a:p>
            <a:r>
              <a:rPr lang="en-US" sz="2000" dirty="0" err="1"/>
              <a:t>voice.messages</a:t>
            </a:r>
            <a:r>
              <a:rPr lang="en-US" sz="2000" dirty="0"/>
              <a:t> : 1.21 %</a:t>
            </a:r>
          </a:p>
          <a:p>
            <a:r>
              <a:rPr lang="en-US" sz="2000" dirty="0" err="1"/>
              <a:t>intl.mins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intl.calls</a:t>
            </a:r>
            <a:r>
              <a:rPr lang="en-US" sz="2000" dirty="0"/>
              <a:t> : 2.37 %</a:t>
            </a:r>
          </a:p>
          <a:p>
            <a:r>
              <a:rPr lang="en-US" sz="2000" dirty="0" err="1"/>
              <a:t>intl.charge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day.mins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day.calls</a:t>
            </a:r>
            <a:r>
              <a:rPr lang="en-US" sz="2000" dirty="0"/>
              <a:t> : 0.7 %</a:t>
            </a:r>
          </a:p>
          <a:p>
            <a:r>
              <a:rPr lang="en-US" sz="2000" dirty="0" err="1"/>
              <a:t>day.charge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eve.mins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eve.calls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eve.charge</a:t>
            </a:r>
            <a:r>
              <a:rPr lang="en-US" sz="2000" dirty="0"/>
              <a:t> : 0.85 %</a:t>
            </a:r>
          </a:p>
          <a:p>
            <a:r>
              <a:rPr lang="en-US" sz="2000" dirty="0" err="1"/>
              <a:t>night.mins</a:t>
            </a:r>
            <a:r>
              <a:rPr lang="en-US" sz="2000" dirty="0"/>
              <a:t> : 0.8 %</a:t>
            </a:r>
          </a:p>
          <a:p>
            <a:r>
              <a:rPr lang="en-US" sz="2000" dirty="0" err="1"/>
              <a:t>night.calls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night.charge</a:t>
            </a:r>
            <a:r>
              <a:rPr lang="en-US" sz="2000" dirty="0"/>
              <a:t> : 0.78 %</a:t>
            </a:r>
          </a:p>
          <a:p>
            <a:r>
              <a:rPr lang="en-US" sz="2000" dirty="0" err="1"/>
              <a:t>customer.calls</a:t>
            </a:r>
            <a:r>
              <a:rPr lang="en-US" sz="2000" dirty="0"/>
              <a:t> : 8.01 %</a:t>
            </a:r>
          </a:p>
        </p:txBody>
      </p:sp>
    </p:spTree>
    <p:extLst>
      <p:ext uri="{BB962C8B-B14F-4D97-AF65-F5344CB8AC3E}">
        <p14:creationId xmlns:p14="http://schemas.microsoft.com/office/powerpoint/2010/main" val="4034557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21F61-CEDF-4EA7-BE29-BBBA0712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A9059-C6CB-414E-90A4-95111D939A40}"/>
              </a:ext>
            </a:extLst>
          </p:cNvPr>
          <p:cNvSpPr txBox="1"/>
          <p:nvPr/>
        </p:nvSpPr>
        <p:spPr>
          <a:xfrm>
            <a:off x="675860" y="319112"/>
            <a:ext cx="344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account.length</a:t>
            </a:r>
            <a:endParaRPr lang="en-US" dirty="0"/>
          </a:p>
        </p:txBody>
      </p:sp>
      <p:pic>
        <p:nvPicPr>
          <p:cNvPr id="5" name="Picture 4" descr="C:\Users\HI\AppData\Local\Microsoft\Windows\INetCache\Content.MSO\4BE968A1.tmp">
            <a:extLst>
              <a:ext uri="{FF2B5EF4-FFF2-40B4-BE49-F238E27FC236}">
                <a16:creationId xmlns:a16="http://schemas.microsoft.com/office/drawing/2014/main" id="{8681897D-04A9-4F7C-9354-61DDEEFB2D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C977C-4275-46A4-A461-55DC9556E2F8}"/>
              </a:ext>
            </a:extLst>
          </p:cNvPr>
          <p:cNvSpPr txBox="1"/>
          <p:nvPr/>
        </p:nvSpPr>
        <p:spPr>
          <a:xfrm>
            <a:off x="7155758" y="319112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voice.messages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59015457.tmp">
            <a:extLst>
              <a:ext uri="{FF2B5EF4-FFF2-40B4-BE49-F238E27FC236}">
                <a16:creationId xmlns:a16="http://schemas.microsoft.com/office/drawing/2014/main" id="{DE50F41D-071B-4D25-B5FA-85C9123CA9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1A123EA3.tmp">
            <a:extLst>
              <a:ext uri="{FF2B5EF4-FFF2-40B4-BE49-F238E27FC236}">
                <a16:creationId xmlns:a16="http://schemas.microsoft.com/office/drawing/2014/main" id="{B67D6021-FE42-46F9-ABFC-43F054119B8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1083394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1D4F53A9.tmp">
            <a:extLst>
              <a:ext uri="{FF2B5EF4-FFF2-40B4-BE49-F238E27FC236}">
                <a16:creationId xmlns:a16="http://schemas.microsoft.com/office/drawing/2014/main" id="{944355DB-42F8-4543-8983-C085BD2BDB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1083394"/>
            <a:ext cx="3790950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49503F-D16B-43EB-BFE0-346F07C7CA58}"/>
              </a:ext>
            </a:extLst>
          </p:cNvPr>
          <p:cNvSpPr txBox="1"/>
          <p:nvPr/>
        </p:nvSpPr>
        <p:spPr>
          <a:xfrm>
            <a:off x="921025" y="3710609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1" name="Picture 10" descr="C:\Users\HI\AppData\Local\Microsoft\Windows\INetCache\Content.MSO\8051577D.tmp">
            <a:extLst>
              <a:ext uri="{FF2B5EF4-FFF2-40B4-BE49-F238E27FC236}">
                <a16:creationId xmlns:a16="http://schemas.microsoft.com/office/drawing/2014/main" id="{F03AD3F0-EEC9-4751-9A2D-88D43A60BF9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5609877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57805C9F.tmp">
            <a:extLst>
              <a:ext uri="{FF2B5EF4-FFF2-40B4-BE49-F238E27FC236}">
                <a16:creationId xmlns:a16="http://schemas.microsoft.com/office/drawing/2014/main" id="{FA1B29A8-7CB1-410E-91D1-98B8F1AC6CD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4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3FCE1-354F-43F0-A3EB-3C8133D781F1}"/>
              </a:ext>
            </a:extLst>
          </p:cNvPr>
          <p:cNvSpPr txBox="1"/>
          <p:nvPr/>
        </p:nvSpPr>
        <p:spPr>
          <a:xfrm>
            <a:off x="7325138" y="3710609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intl.calls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5" name="Picture 14" descr="C:\Users\HI\AppData\Local\Microsoft\Windows\INetCache\Content.MSO\4F951393.tmp">
            <a:extLst>
              <a:ext uri="{FF2B5EF4-FFF2-40B4-BE49-F238E27FC236}">
                <a16:creationId xmlns:a16="http://schemas.microsoft.com/office/drawing/2014/main" id="{BF538CBF-F945-4D21-8D84-487532F0908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5609876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0E7AF05.tmp">
            <a:extLst>
              <a:ext uri="{FF2B5EF4-FFF2-40B4-BE49-F238E27FC236}">
                <a16:creationId xmlns:a16="http://schemas.microsoft.com/office/drawing/2014/main" id="{A351D9D1-D5A0-4EA5-850E-0FA4427684D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06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5CA08-B83E-4D8A-A70B-A14533C0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30B45-FCDA-4324-AB6B-D6465DDA5671}"/>
              </a:ext>
            </a:extLst>
          </p:cNvPr>
          <p:cNvSpPr txBox="1"/>
          <p:nvPr/>
        </p:nvSpPr>
        <p:spPr>
          <a:xfrm>
            <a:off x="795130" y="527678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intl.charge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98AB-7F1B-4A60-88E9-7F076A1912C7}"/>
              </a:ext>
            </a:extLst>
          </p:cNvPr>
          <p:cNvSpPr txBox="1"/>
          <p:nvPr/>
        </p:nvSpPr>
        <p:spPr>
          <a:xfrm>
            <a:off x="6891132" y="527678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99B42619.tmp">
            <a:extLst>
              <a:ext uri="{FF2B5EF4-FFF2-40B4-BE49-F238E27FC236}">
                <a16:creationId xmlns:a16="http://schemas.microsoft.com/office/drawing/2014/main" id="{63C97B81-388A-49EB-8EE3-79D82BA175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8928"/>
            <a:ext cx="4386470" cy="861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CA2F888F.tmp">
            <a:extLst>
              <a:ext uri="{FF2B5EF4-FFF2-40B4-BE49-F238E27FC236}">
                <a16:creationId xmlns:a16="http://schemas.microsoft.com/office/drawing/2014/main" id="{7D3B42B5-38B8-498F-A7A9-E757B194D7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2436155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8809BC5B.tmp">
            <a:extLst>
              <a:ext uri="{FF2B5EF4-FFF2-40B4-BE49-F238E27FC236}">
                <a16:creationId xmlns:a16="http://schemas.microsoft.com/office/drawing/2014/main" id="{DE4CDDC1-D3AC-46FE-869F-FF15BF895DD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40310"/>
            <a:ext cx="4386470" cy="887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AF1F7221.tmp">
            <a:extLst>
              <a:ext uri="{FF2B5EF4-FFF2-40B4-BE49-F238E27FC236}">
                <a16:creationId xmlns:a16="http://schemas.microsoft.com/office/drawing/2014/main" id="{65DF82C3-62EC-4C06-993F-47198A44CE6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1231169"/>
            <a:ext cx="4058476" cy="88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350FA-36A9-4F20-A5E1-8A7385755653}"/>
              </a:ext>
            </a:extLst>
          </p:cNvPr>
          <p:cNvSpPr txBox="1"/>
          <p:nvPr/>
        </p:nvSpPr>
        <p:spPr>
          <a:xfrm>
            <a:off x="795130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day.calls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49E4C-9958-452E-8781-F1FEC4434EAD}"/>
              </a:ext>
            </a:extLst>
          </p:cNvPr>
          <p:cNvSpPr txBox="1"/>
          <p:nvPr/>
        </p:nvSpPr>
        <p:spPr>
          <a:xfrm>
            <a:off x="6891132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day.charge</a:t>
            </a:r>
            <a:endParaRPr lang="en-US" sz="2400" dirty="0"/>
          </a:p>
        </p:txBody>
      </p:sp>
      <p:pic>
        <p:nvPicPr>
          <p:cNvPr id="13" name="Picture 12" descr="C:\Users\HI\AppData\Local\Microsoft\Windows\INetCache\Content.MSO\46D5F075.tmp">
            <a:extLst>
              <a:ext uri="{FF2B5EF4-FFF2-40B4-BE49-F238E27FC236}">
                <a16:creationId xmlns:a16="http://schemas.microsoft.com/office/drawing/2014/main" id="{E9F85959-AC5D-492B-B16D-120B0067286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17689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C2572F4B.tmp">
            <a:extLst>
              <a:ext uri="{FF2B5EF4-FFF2-40B4-BE49-F238E27FC236}">
                <a16:creationId xmlns:a16="http://schemas.microsoft.com/office/drawing/2014/main" id="{1FA78856-38A4-4158-96F3-F169E59A1D5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1" y="5617689"/>
            <a:ext cx="4058476" cy="96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D71799D7.tmp">
            <a:extLst>
              <a:ext uri="{FF2B5EF4-FFF2-40B4-BE49-F238E27FC236}">
                <a16:creationId xmlns:a16="http://schemas.microsoft.com/office/drawing/2014/main" id="{8EAD264B-3786-413F-BE99-BF48C8794C1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14702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1FF38FD.tmp">
            <a:extLst>
              <a:ext uri="{FF2B5EF4-FFF2-40B4-BE49-F238E27FC236}">
                <a16:creationId xmlns:a16="http://schemas.microsoft.com/office/drawing/2014/main" id="{19AC9B0B-67F5-4F5E-A8F6-9A3D2DEFCF64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4411761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33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B0DD1-0B20-449F-A588-60DE9776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4B0BF-4D26-4791-9B9D-15CC5372A200}"/>
              </a:ext>
            </a:extLst>
          </p:cNvPr>
          <p:cNvSpPr txBox="1"/>
          <p:nvPr/>
        </p:nvSpPr>
        <p:spPr>
          <a:xfrm>
            <a:off x="1099932" y="62285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eve.mins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517F1-CEBA-46C2-8E7F-5AB461EB9BD6}"/>
              </a:ext>
            </a:extLst>
          </p:cNvPr>
          <p:cNvSpPr txBox="1"/>
          <p:nvPr/>
        </p:nvSpPr>
        <p:spPr>
          <a:xfrm>
            <a:off x="6652591" y="622853"/>
            <a:ext cx="214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eve.calls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DC9BC-B9E9-4E89-BDB4-E562CA99A605}"/>
              </a:ext>
            </a:extLst>
          </p:cNvPr>
          <p:cNvSpPr txBox="1"/>
          <p:nvPr/>
        </p:nvSpPr>
        <p:spPr>
          <a:xfrm>
            <a:off x="1099932" y="3543126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eve.charge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014F-23E2-4D40-AFEF-7A67FC53A843}"/>
              </a:ext>
            </a:extLst>
          </p:cNvPr>
          <p:cNvSpPr txBox="1"/>
          <p:nvPr/>
        </p:nvSpPr>
        <p:spPr>
          <a:xfrm>
            <a:off x="6652591" y="3597676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night.mins</a:t>
            </a:r>
            <a:endParaRPr lang="en-US" sz="2400" dirty="0"/>
          </a:p>
        </p:txBody>
      </p:sp>
      <p:pic>
        <p:nvPicPr>
          <p:cNvPr id="9" name="Picture 8" descr="C:\Users\HI\AppData\Local\Microsoft\Windows\INetCache\Content.MSO\B60E9291.tmp">
            <a:extLst>
              <a:ext uri="{FF2B5EF4-FFF2-40B4-BE49-F238E27FC236}">
                <a16:creationId xmlns:a16="http://schemas.microsoft.com/office/drawing/2014/main" id="{8B6562CF-0CCD-4950-803B-02473F403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2367846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831C43C7.tmp">
            <a:extLst>
              <a:ext uri="{FF2B5EF4-FFF2-40B4-BE49-F238E27FC236}">
                <a16:creationId xmlns:a16="http://schemas.microsoft.com/office/drawing/2014/main" id="{C0151869-5488-4A5E-B084-A8B87A4FDC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36784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C:\Users\HI\AppData\Local\Microsoft\Windows\INetCache\Content.MSO\6AA5A86D.tmp">
            <a:extLst>
              <a:ext uri="{FF2B5EF4-FFF2-40B4-BE49-F238E27FC236}">
                <a16:creationId xmlns:a16="http://schemas.microsoft.com/office/drawing/2014/main" id="{9D6313C5-C61E-4E08-8F74-A4578AB8CB7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5361708"/>
            <a:ext cx="3614528" cy="841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92D4C203.tmp">
            <a:extLst>
              <a:ext uri="{FF2B5EF4-FFF2-40B4-BE49-F238E27FC236}">
                <a16:creationId xmlns:a16="http://schemas.microsoft.com/office/drawing/2014/main" id="{4BCBA206-A136-4135-9CF1-F23E0C0BB50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5361708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2C68F113.tmp">
            <a:extLst>
              <a:ext uri="{FF2B5EF4-FFF2-40B4-BE49-F238E27FC236}">
                <a16:creationId xmlns:a16="http://schemas.microsoft.com/office/drawing/2014/main" id="{85065BB8-38AC-4726-A533-51A3073B148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2" y="1323917"/>
            <a:ext cx="3614529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792B5F99.tmp">
            <a:extLst>
              <a:ext uri="{FF2B5EF4-FFF2-40B4-BE49-F238E27FC236}">
                <a16:creationId xmlns:a16="http://schemas.microsoft.com/office/drawing/2014/main" id="{C3F8E2A0-2821-44B7-905B-4EA5E0F28C0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132391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3C8E7E0F.tmp">
            <a:extLst>
              <a:ext uri="{FF2B5EF4-FFF2-40B4-BE49-F238E27FC236}">
                <a16:creationId xmlns:a16="http://schemas.microsoft.com/office/drawing/2014/main" id="{0441FAD4-B40F-455B-97F0-B4F1F0B641A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4221129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1BC001F5.tmp">
            <a:extLst>
              <a:ext uri="{FF2B5EF4-FFF2-40B4-BE49-F238E27FC236}">
                <a16:creationId xmlns:a16="http://schemas.microsoft.com/office/drawing/2014/main" id="{88CF06E9-1063-4300-BEA4-0555073F47D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4221128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13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2A477-2E65-4158-A3B2-F7BB421E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4C2CA-5F3D-4D3E-8F1C-91600E9258D2}"/>
              </a:ext>
            </a:extLst>
          </p:cNvPr>
          <p:cNvSpPr txBox="1"/>
          <p:nvPr/>
        </p:nvSpPr>
        <p:spPr>
          <a:xfrm>
            <a:off x="795131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night.calls</a:t>
            </a:r>
            <a:endParaRPr lang="en-US" sz="2400" dirty="0"/>
          </a:p>
        </p:txBody>
      </p:sp>
      <p:pic>
        <p:nvPicPr>
          <p:cNvPr id="8" name="Picture 7" descr="C:\Users\HI\AppData\Local\Microsoft\Windows\INetCache\Content.MSO\19EE8E09.tmp">
            <a:extLst>
              <a:ext uri="{FF2B5EF4-FFF2-40B4-BE49-F238E27FC236}">
                <a16:creationId xmlns:a16="http://schemas.microsoft.com/office/drawing/2014/main" id="{1010C53F-0FC7-42FD-9221-A3CD8C1E79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2C550-0C49-4EAF-94B3-10A5171B14E0}"/>
              </a:ext>
            </a:extLst>
          </p:cNvPr>
          <p:cNvSpPr txBox="1"/>
          <p:nvPr/>
        </p:nvSpPr>
        <p:spPr>
          <a:xfrm>
            <a:off x="6785112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night.charge</a:t>
            </a:r>
            <a:endParaRPr lang="en-US" sz="2400" dirty="0"/>
          </a:p>
        </p:txBody>
      </p:sp>
      <p:pic>
        <p:nvPicPr>
          <p:cNvPr id="10" name="Picture 9" descr="C:\Users\HI\AppData\Local\Microsoft\Windows\INetCache\Content.MSO\BA9865FF.tmp">
            <a:extLst>
              <a:ext uri="{FF2B5EF4-FFF2-40B4-BE49-F238E27FC236}">
                <a16:creationId xmlns:a16="http://schemas.microsoft.com/office/drawing/2014/main" id="{08876F19-EE32-4ED4-9F3A-1326032A6DA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4BED4-FCB9-4DA0-A7CB-CDFA3E5B605D}"/>
              </a:ext>
            </a:extLst>
          </p:cNvPr>
          <p:cNvSpPr txBox="1"/>
          <p:nvPr/>
        </p:nvSpPr>
        <p:spPr>
          <a:xfrm>
            <a:off x="795131" y="3744881"/>
            <a:ext cx="20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customer.calls</a:t>
            </a:r>
            <a:endParaRPr lang="en-US" sz="2400" dirty="0"/>
          </a:p>
        </p:txBody>
      </p:sp>
      <p:pic>
        <p:nvPicPr>
          <p:cNvPr id="12" name="Picture 11" descr="C:\Users\HI\AppData\Local\Microsoft\Windows\INetCache\Content.MSO\2C245F65.tmp">
            <a:extLst>
              <a:ext uri="{FF2B5EF4-FFF2-40B4-BE49-F238E27FC236}">
                <a16:creationId xmlns:a16="http://schemas.microsoft.com/office/drawing/2014/main" id="{6BB11EDD-4A9E-4384-AE8D-9F8C7ECB97C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14277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C326BCCB.tmp">
            <a:extLst>
              <a:ext uri="{FF2B5EF4-FFF2-40B4-BE49-F238E27FC236}">
                <a16:creationId xmlns:a16="http://schemas.microsoft.com/office/drawing/2014/main" id="{0A4863C4-397F-4580-8060-004E5703021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49ECFC11.tmp">
            <a:extLst>
              <a:ext uri="{FF2B5EF4-FFF2-40B4-BE49-F238E27FC236}">
                <a16:creationId xmlns:a16="http://schemas.microsoft.com/office/drawing/2014/main" id="{570FC75A-BC58-4BD7-8188-CE6D7C8EA26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A2D9E947.tmp">
            <a:extLst>
              <a:ext uri="{FF2B5EF4-FFF2-40B4-BE49-F238E27FC236}">
                <a16:creationId xmlns:a16="http://schemas.microsoft.com/office/drawing/2014/main" id="{22FDC472-A85A-4903-8825-2D172B137FC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4433920"/>
            <a:ext cx="3763615" cy="83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595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8212C-B0F3-4C5B-BA6B-A6CE76BF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CBCF0-90E8-4B25-AD12-A81A82A7B9A6}"/>
              </a:ext>
            </a:extLst>
          </p:cNvPr>
          <p:cNvSpPr txBox="1"/>
          <p:nvPr/>
        </p:nvSpPr>
        <p:spPr>
          <a:xfrm>
            <a:off x="861390" y="7083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(After)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4E4C3-8F8D-4373-8F67-FAA697F7279D}"/>
              </a:ext>
            </a:extLst>
          </p:cNvPr>
          <p:cNvSpPr/>
          <p:nvPr/>
        </p:nvSpPr>
        <p:spPr>
          <a:xfrm>
            <a:off x="2107096" y="1440628"/>
            <a:ext cx="257092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account.length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voice.messages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A6DDA-BAA6-4C91-80A1-FAF8AB56A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57D21-79EB-4356-9F1A-17956658B19B}"/>
              </a:ext>
            </a:extLst>
          </p:cNvPr>
          <p:cNvSpPr txBox="1"/>
          <p:nvPr/>
        </p:nvSpPr>
        <p:spPr>
          <a:xfrm>
            <a:off x="364434" y="320144"/>
            <a:ext cx="831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Converting Categorical Data to Numerical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C9B57-9799-422D-B378-0A3F8ACF0492}"/>
              </a:ext>
            </a:extLst>
          </p:cNvPr>
          <p:cNvSpPr txBox="1"/>
          <p:nvPr/>
        </p:nvSpPr>
        <p:spPr>
          <a:xfrm>
            <a:off x="655981" y="1295687"/>
            <a:ext cx="691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Changing target column to numerical column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72602-15E8-4B92-8182-2584AED6A01F}"/>
              </a:ext>
            </a:extLst>
          </p:cNvPr>
          <p:cNvPicPr/>
          <p:nvPr/>
        </p:nvPicPr>
        <p:blipFill rotWithShape="1">
          <a:blip r:embed="rId4"/>
          <a:srcRect l="7052" t="36773" r="2083" b="10205"/>
          <a:stretch/>
        </p:blipFill>
        <p:spPr bwMode="auto">
          <a:xfrm>
            <a:off x="655981" y="2099466"/>
            <a:ext cx="7507358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DA35A-0E7C-4D71-9EEE-E36DF1A992BF}"/>
              </a:ext>
            </a:extLst>
          </p:cNvPr>
          <p:cNvPicPr/>
          <p:nvPr/>
        </p:nvPicPr>
        <p:blipFill rotWithShape="1">
          <a:blip r:embed="rId5"/>
          <a:srcRect l="51442" t="36488" b="13341"/>
          <a:stretch/>
        </p:blipFill>
        <p:spPr bwMode="auto">
          <a:xfrm>
            <a:off x="8163339" y="2099466"/>
            <a:ext cx="3617844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9097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AD0F-F681-4506-A233-E0289A77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EA8D2-B1EB-4D93-957E-D649CE163192}"/>
              </a:ext>
            </a:extLst>
          </p:cNvPr>
          <p:cNvSpPr/>
          <p:nvPr/>
        </p:nvSpPr>
        <p:spPr>
          <a:xfrm>
            <a:off x="154691" y="210748"/>
            <a:ext cx="732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Converting independent columns to numerical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E21B6-42DE-4B38-9E00-AD31F2242A5F}"/>
              </a:ext>
            </a:extLst>
          </p:cNvPr>
          <p:cNvPicPr/>
          <p:nvPr/>
        </p:nvPicPr>
        <p:blipFill rotWithShape="1">
          <a:blip r:embed="rId4"/>
          <a:srcRect l="7212" t="29647" r="7532" b="16762"/>
          <a:stretch/>
        </p:blipFill>
        <p:spPr bwMode="auto">
          <a:xfrm>
            <a:off x="154691" y="915315"/>
            <a:ext cx="6049576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BB5FF-5046-473B-9650-F0B6D96E98C2}"/>
              </a:ext>
            </a:extLst>
          </p:cNvPr>
          <p:cNvPicPr/>
          <p:nvPr/>
        </p:nvPicPr>
        <p:blipFill rotWithShape="1">
          <a:blip r:embed="rId5"/>
          <a:srcRect l="8814" t="29647" r="3205" b="19042"/>
          <a:stretch/>
        </p:blipFill>
        <p:spPr bwMode="auto">
          <a:xfrm>
            <a:off x="6283776" y="915315"/>
            <a:ext cx="5908224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CCC6C-AB33-4EC1-9E35-C9D87B988E62}"/>
              </a:ext>
            </a:extLst>
          </p:cNvPr>
          <p:cNvPicPr/>
          <p:nvPr/>
        </p:nvPicPr>
        <p:blipFill rotWithShape="1">
          <a:blip r:embed="rId6"/>
          <a:srcRect l="7051" t="29647" r="3205" b="19612"/>
          <a:stretch/>
        </p:blipFill>
        <p:spPr bwMode="auto">
          <a:xfrm>
            <a:off x="154691" y="3893238"/>
            <a:ext cx="6049576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FE7A6-1B23-431F-871D-5674CE06DF06}"/>
              </a:ext>
            </a:extLst>
          </p:cNvPr>
          <p:cNvPicPr/>
          <p:nvPr/>
        </p:nvPicPr>
        <p:blipFill rotWithShape="1">
          <a:blip r:embed="rId7"/>
          <a:srcRect l="7371" t="29362" r="3045" b="19042"/>
          <a:stretch/>
        </p:blipFill>
        <p:spPr bwMode="auto">
          <a:xfrm>
            <a:off x="6283776" y="3893238"/>
            <a:ext cx="5881721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16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3D1F9-3721-496F-8736-92BE532A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57C40-0F34-40D9-809A-F2F489EF3986}"/>
              </a:ext>
            </a:extLst>
          </p:cNvPr>
          <p:cNvPicPr/>
          <p:nvPr/>
        </p:nvPicPr>
        <p:blipFill rotWithShape="1">
          <a:blip r:embed="rId4"/>
          <a:srcRect l="8975" t="29932" r="4648" b="19327"/>
          <a:stretch/>
        </p:blipFill>
        <p:spPr bwMode="auto">
          <a:xfrm>
            <a:off x="622852" y="1494597"/>
            <a:ext cx="7627867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13E67-B201-4136-9FF3-8A603D2CC7A6}"/>
              </a:ext>
            </a:extLst>
          </p:cNvPr>
          <p:cNvPicPr/>
          <p:nvPr/>
        </p:nvPicPr>
        <p:blipFill rotWithShape="1">
          <a:blip r:embed="rId5"/>
          <a:srcRect l="73558" t="29076" r="1122" b="19898"/>
          <a:stretch/>
        </p:blipFill>
        <p:spPr bwMode="auto">
          <a:xfrm>
            <a:off x="8330233" y="1494597"/>
            <a:ext cx="2869925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329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8592" y="1449166"/>
            <a:ext cx="6993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Features Engineering  </a:t>
            </a:r>
          </a:p>
        </p:txBody>
      </p:sp>
    </p:spTree>
    <p:extLst>
      <p:ext uri="{BB962C8B-B14F-4D97-AF65-F5344CB8AC3E}">
        <p14:creationId xmlns:p14="http://schemas.microsoft.com/office/powerpoint/2010/main" val="36909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2519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105E1D-8171-4042-908B-2D3CBA70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595F-DD94-4CCA-AC68-2DB87BCB55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1058" t="9122" r="11057" b="5645"/>
          <a:stretch/>
        </p:blipFill>
        <p:spPr bwMode="auto">
          <a:xfrm>
            <a:off x="980661" y="1432155"/>
            <a:ext cx="7858538" cy="4611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8596B-A7C8-421A-AD51-A84F088EB384}"/>
              </a:ext>
            </a:extLst>
          </p:cNvPr>
          <p:cNvSpPr txBox="1"/>
          <p:nvPr/>
        </p:nvSpPr>
        <p:spPr>
          <a:xfrm>
            <a:off x="768626" y="56494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5879F-B4A4-4607-86B9-E59D55733209}"/>
              </a:ext>
            </a:extLst>
          </p:cNvPr>
          <p:cNvSpPr txBox="1"/>
          <p:nvPr/>
        </p:nvSpPr>
        <p:spPr>
          <a:xfrm>
            <a:off x="768626" y="659996"/>
            <a:ext cx="84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Univariate Selection Graph </a:t>
            </a:r>
          </a:p>
        </p:txBody>
      </p:sp>
    </p:spTree>
    <p:extLst>
      <p:ext uri="{BB962C8B-B14F-4D97-AF65-F5344CB8AC3E}">
        <p14:creationId xmlns:p14="http://schemas.microsoft.com/office/powerpoint/2010/main" val="220347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CB8DD0-4040-40A9-A3A2-F5ADC2B5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3EE4B-5FC3-4BC1-AC40-D08D670C892E}"/>
              </a:ext>
            </a:extLst>
          </p:cNvPr>
          <p:cNvPicPr/>
          <p:nvPr/>
        </p:nvPicPr>
        <p:blipFill rotWithShape="1">
          <a:blip r:embed="rId4"/>
          <a:srcRect l="11539" t="9122" r="11539" b="5645"/>
          <a:stretch/>
        </p:blipFill>
        <p:spPr bwMode="auto">
          <a:xfrm>
            <a:off x="896178" y="1390600"/>
            <a:ext cx="7245626" cy="4789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1E24D-B13D-4A86-BE58-1DF2503613FC}"/>
              </a:ext>
            </a:extLst>
          </p:cNvPr>
          <p:cNvSpPr txBox="1"/>
          <p:nvPr/>
        </p:nvSpPr>
        <p:spPr>
          <a:xfrm>
            <a:off x="723900" y="645932"/>
            <a:ext cx="724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Recursive Feature Elimination Graph </a:t>
            </a:r>
          </a:p>
        </p:txBody>
      </p:sp>
    </p:spTree>
    <p:extLst>
      <p:ext uri="{BB962C8B-B14F-4D97-AF65-F5344CB8AC3E}">
        <p14:creationId xmlns:p14="http://schemas.microsoft.com/office/powerpoint/2010/main" val="149935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2D6B7-1BFF-42EE-B1FB-5424F54A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BC616-6519-40E0-B38B-B6FE2EB50354}"/>
              </a:ext>
            </a:extLst>
          </p:cNvPr>
          <p:cNvPicPr/>
          <p:nvPr/>
        </p:nvPicPr>
        <p:blipFill rotWithShape="1">
          <a:blip r:embed="rId4"/>
          <a:srcRect l="3205" t="9122" r="3205" b="5645"/>
          <a:stretch/>
        </p:blipFill>
        <p:spPr bwMode="auto">
          <a:xfrm>
            <a:off x="838200" y="1447659"/>
            <a:ext cx="7603435" cy="452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680EE-ED04-489A-B9B5-47D90F62B2AA}"/>
              </a:ext>
            </a:extLst>
          </p:cNvPr>
          <p:cNvSpPr txBox="1"/>
          <p:nvPr/>
        </p:nvSpPr>
        <p:spPr>
          <a:xfrm>
            <a:off x="665920" y="631084"/>
            <a:ext cx="545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 Based method Graph</a:t>
            </a:r>
          </a:p>
        </p:txBody>
      </p:sp>
    </p:spTree>
    <p:extLst>
      <p:ext uri="{BB962C8B-B14F-4D97-AF65-F5344CB8AC3E}">
        <p14:creationId xmlns:p14="http://schemas.microsoft.com/office/powerpoint/2010/main" val="4072037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BC93DF-4F19-4EA1-A9CE-6258483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20969-8BCB-4E13-8EAA-6A294B596699}"/>
              </a:ext>
            </a:extLst>
          </p:cNvPr>
          <p:cNvPicPr/>
          <p:nvPr/>
        </p:nvPicPr>
        <p:blipFill rotWithShape="1">
          <a:blip r:embed="rId4"/>
          <a:srcRect l="2084" t="28791" r="50961" b="17332"/>
          <a:stretch/>
        </p:blipFill>
        <p:spPr bwMode="auto">
          <a:xfrm>
            <a:off x="967408" y="1611001"/>
            <a:ext cx="6245708" cy="4205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1548D-2FF7-464D-B26F-AAB8AFB7440D}"/>
              </a:ext>
            </a:extLst>
          </p:cNvPr>
          <p:cNvSpPr txBox="1"/>
          <p:nvPr/>
        </p:nvSpPr>
        <p:spPr>
          <a:xfrm>
            <a:off x="967408" y="806398"/>
            <a:ext cx="375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204177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2290-7CAD-4261-9EAB-C7BD3DD5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12FC-9681-48C2-B1EC-5D2E87A6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F532-7CB4-4131-B277-1F83B3C8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2BDD-6329-4968-899D-9C9A06430731}"/>
              </a:ext>
            </a:extLst>
          </p:cNvPr>
          <p:cNvSpPr txBox="1"/>
          <p:nvPr/>
        </p:nvSpPr>
        <p:spPr>
          <a:xfrm>
            <a:off x="687456" y="597020"/>
            <a:ext cx="526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Dimension </a:t>
            </a:r>
            <a:r>
              <a:rPr lang="en-US" sz="3600" dirty="0" err="1"/>
              <a:t>Reductionality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3123-BE07-42C9-9D65-6E8A39A82B8F}"/>
              </a:ext>
            </a:extLst>
          </p:cNvPr>
          <p:cNvSpPr txBox="1"/>
          <p:nvPr/>
        </p:nvSpPr>
        <p:spPr>
          <a:xfrm>
            <a:off x="1510745" y="1516807"/>
            <a:ext cx="555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Running PCA with default value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AA5BF-7286-4701-9025-DE7C5D8F12E0}"/>
              </a:ext>
            </a:extLst>
          </p:cNvPr>
          <p:cNvPicPr/>
          <p:nvPr/>
        </p:nvPicPr>
        <p:blipFill rotWithShape="1">
          <a:blip r:embed="rId4"/>
          <a:srcRect l="6410" t="40479" r="53205" b="48689"/>
          <a:stretch/>
        </p:blipFill>
        <p:spPr bwMode="auto">
          <a:xfrm>
            <a:off x="2226364" y="2262037"/>
            <a:ext cx="4678019" cy="1160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BC7F2-3EC9-44CE-890A-3B27D4F0A8C5}"/>
              </a:ext>
            </a:extLst>
          </p:cNvPr>
          <p:cNvSpPr txBox="1"/>
          <p:nvPr/>
        </p:nvSpPr>
        <p:spPr>
          <a:xfrm>
            <a:off x="7524092" y="2055813"/>
            <a:ext cx="4248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is clear that 100% of the data came from the first column alone, we will use n component 8.</a:t>
            </a:r>
          </a:p>
        </p:txBody>
      </p:sp>
    </p:spTree>
    <p:extLst>
      <p:ext uri="{BB962C8B-B14F-4D97-AF65-F5344CB8AC3E}">
        <p14:creationId xmlns:p14="http://schemas.microsoft.com/office/powerpoint/2010/main" val="298170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F975-9433-499F-B497-E5721E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6" y="831713"/>
            <a:ext cx="5340627" cy="559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PCA With 8 Component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8F451-1BD0-4043-AD5D-BC7E65A3D1F2}"/>
              </a:ext>
            </a:extLst>
          </p:cNvPr>
          <p:cNvPicPr/>
          <p:nvPr/>
        </p:nvPicPr>
        <p:blipFill rotWithShape="1">
          <a:blip r:embed="rId4"/>
          <a:srcRect l="6890" t="28506" r="38462" b="17047"/>
          <a:stretch/>
        </p:blipFill>
        <p:spPr bwMode="auto">
          <a:xfrm>
            <a:off x="1895061" y="1696278"/>
            <a:ext cx="6559826" cy="3790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3056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F975-9433-499F-B497-E5721E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525" y="349008"/>
            <a:ext cx="5841610" cy="6502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effectLst/>
                <a:latin typeface="Consolas" panose="020B0609020204030204" pitchFamily="49" charset="0"/>
              </a:rPr>
              <a:t>Picking Best </a:t>
            </a:r>
            <a:r>
              <a:rPr lang="nn-NO" sz="3600" b="1" dirty="0">
                <a:effectLst/>
                <a:latin typeface="Consolas" panose="020B0609020204030204" pitchFamily="49" charset="0"/>
              </a:rPr>
              <a:t>Fold With </a:t>
            </a:r>
            <a:r>
              <a:rPr lang="en-US" sz="3600" b="1" dirty="0">
                <a:effectLst/>
                <a:latin typeface="Consolas" panose="020B0609020204030204" pitchFamily="49" charset="0"/>
              </a:rPr>
              <a:t>K-fold Cross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923B-B771-48B0-8A5C-D70C7D9FBF8D}"/>
              </a:ext>
            </a:extLst>
          </p:cNvPr>
          <p:cNvSpPr txBox="1"/>
          <p:nvPr/>
        </p:nvSpPr>
        <p:spPr>
          <a:xfrm>
            <a:off x="405354" y="2411791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2F175-FF19-4583-8163-E3BF80D23C17}"/>
              </a:ext>
            </a:extLst>
          </p:cNvPr>
          <p:cNvSpPr txBox="1"/>
          <p:nvPr/>
        </p:nvSpPr>
        <p:spPr>
          <a:xfrm>
            <a:off x="735290" y="2871737"/>
            <a:ext cx="746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With </a:t>
            </a:r>
            <a:r>
              <a:rPr lang="en-US" dirty="0" err="1"/>
              <a:t>LogisticRegression</a:t>
            </a:r>
            <a:r>
              <a:rPr lang="en-US" dirty="0"/>
              <a:t>()</a:t>
            </a:r>
          </a:p>
          <a:p>
            <a:r>
              <a:rPr lang="en-US" dirty="0"/>
              <a:t>Testing Accuracy of are Model is : 0.8587036614529199</a:t>
            </a:r>
          </a:p>
          <a:p>
            <a:r>
              <a:rPr lang="en-US" dirty="0"/>
              <a:t>Printing All Training Model Accuracy : </a:t>
            </a:r>
          </a:p>
          <a:p>
            <a:r>
              <a:rPr lang="en-US" dirty="0"/>
              <a:t>[0.862423   0.87679671 0.87679671 0.83572895 0.85010267 0.83572895</a:t>
            </a:r>
          </a:p>
          <a:p>
            <a:r>
              <a:rPr lang="en-US" dirty="0"/>
              <a:t> 0.85420945 0.87474333 0.83367556 0.88683128]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E7A0-C775-4A22-A8D8-6637E58C50B2}"/>
              </a:ext>
            </a:extLst>
          </p:cNvPr>
          <p:cNvSpPr txBox="1"/>
          <p:nvPr/>
        </p:nvSpPr>
        <p:spPr>
          <a:xfrm>
            <a:off x="405354" y="4689894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04E6-D367-4256-9F99-E447972A7982}"/>
              </a:ext>
            </a:extLst>
          </p:cNvPr>
          <p:cNvSpPr txBox="1"/>
          <p:nvPr/>
        </p:nvSpPr>
        <p:spPr>
          <a:xfrm>
            <a:off x="735290" y="5149840"/>
            <a:ext cx="746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With </a:t>
            </a:r>
            <a:r>
              <a:rPr lang="en-US" dirty="0" err="1"/>
              <a:t>KNeighborsClassifier</a:t>
            </a:r>
            <a:r>
              <a:rPr lang="en-US" dirty="0"/>
              <a:t>()</a:t>
            </a:r>
          </a:p>
          <a:p>
            <a:r>
              <a:rPr lang="en-US" dirty="0"/>
              <a:t>Testing Accuracy of are Model is : 0.8396041946578109</a:t>
            </a:r>
          </a:p>
          <a:p>
            <a:r>
              <a:rPr lang="en-US" dirty="0"/>
              <a:t>Printing All Training Model Accuracy : </a:t>
            </a:r>
          </a:p>
          <a:p>
            <a:r>
              <a:rPr lang="en-US" dirty="0"/>
              <a:t>[0.84804928 0.85831622 0.862423   0.81930185 0.82135524 0.81930185</a:t>
            </a:r>
          </a:p>
          <a:p>
            <a:r>
              <a:rPr lang="en-US" dirty="0"/>
              <a:t> 0.83367556 0.85010267 0.8110883  0.87242798]</a:t>
            </a:r>
          </a:p>
        </p:txBody>
      </p:sp>
    </p:spTree>
    <p:extLst>
      <p:ext uri="{BB962C8B-B14F-4D97-AF65-F5344CB8AC3E}">
        <p14:creationId xmlns:p14="http://schemas.microsoft.com/office/powerpoint/2010/main" val="1253842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A923B-B771-48B0-8A5C-D70C7D9FBF8D}"/>
              </a:ext>
            </a:extLst>
          </p:cNvPr>
          <p:cNvSpPr txBox="1"/>
          <p:nvPr/>
        </p:nvSpPr>
        <p:spPr>
          <a:xfrm>
            <a:off x="141403" y="168212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Tree Classifier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2F175-FF19-4583-8163-E3BF80D23C17}"/>
              </a:ext>
            </a:extLst>
          </p:cNvPr>
          <p:cNvSpPr txBox="1"/>
          <p:nvPr/>
        </p:nvSpPr>
        <p:spPr>
          <a:xfrm>
            <a:off x="471339" y="628158"/>
            <a:ext cx="746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With </a:t>
            </a:r>
            <a:r>
              <a:rPr lang="en-US" dirty="0" err="1"/>
              <a:t>DecisionTreeClassifier</a:t>
            </a:r>
            <a:r>
              <a:rPr lang="en-US" dirty="0"/>
              <a:t>()</a:t>
            </a:r>
          </a:p>
          <a:p>
            <a:r>
              <a:rPr lang="en-US" dirty="0"/>
              <a:t>Testing Accuracy of are Model is : 0.7475925503418088</a:t>
            </a:r>
          </a:p>
          <a:p>
            <a:r>
              <a:rPr lang="en-US" dirty="0"/>
              <a:t>Printing All Training Model Accuracy : </a:t>
            </a:r>
          </a:p>
          <a:p>
            <a:r>
              <a:rPr lang="en-US" dirty="0"/>
              <a:t>[0.7412731  0.73921971 0.76796715 0.7412731  0.72073922 0.73100616</a:t>
            </a:r>
          </a:p>
          <a:p>
            <a:r>
              <a:rPr lang="en-US" dirty="0"/>
              <a:t> 0.76386037 0.74948665 0.74537988 0.77572016]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E7A0-C775-4A22-A8D8-6637E58C50B2}"/>
              </a:ext>
            </a:extLst>
          </p:cNvPr>
          <p:cNvSpPr txBox="1"/>
          <p:nvPr/>
        </p:nvSpPr>
        <p:spPr>
          <a:xfrm>
            <a:off x="141402" y="2446315"/>
            <a:ext cx="424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Classifier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04E6-D367-4256-9F99-E447972A7982}"/>
              </a:ext>
            </a:extLst>
          </p:cNvPr>
          <p:cNvSpPr txBox="1"/>
          <p:nvPr/>
        </p:nvSpPr>
        <p:spPr>
          <a:xfrm>
            <a:off x="471339" y="2906261"/>
            <a:ext cx="746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With </a:t>
            </a:r>
            <a:r>
              <a:rPr lang="en-US" dirty="0" err="1"/>
              <a:t>RandomForestClassifier</a:t>
            </a:r>
            <a:r>
              <a:rPr lang="en-US" dirty="0"/>
              <a:t>()</a:t>
            </a:r>
          </a:p>
          <a:p>
            <a:r>
              <a:rPr lang="en-US" dirty="0"/>
              <a:t>Testing Accuracy of are Model is : 0.856444089537861</a:t>
            </a:r>
          </a:p>
          <a:p>
            <a:r>
              <a:rPr lang="en-US" dirty="0"/>
              <a:t>Printing All Training Model Accuracy : </a:t>
            </a:r>
          </a:p>
          <a:p>
            <a:r>
              <a:rPr lang="en-US" dirty="0"/>
              <a:t>[0.86036961 0.87268994 0.87679671 0.83572895 0.85010267 0.83162218</a:t>
            </a:r>
          </a:p>
          <a:p>
            <a:r>
              <a:rPr lang="en-US" dirty="0"/>
              <a:t> 0.85215606 0.87063655 0.83162218 0.88271605]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C9C76-49DB-4039-8F38-B69285234FBD}"/>
              </a:ext>
            </a:extLst>
          </p:cNvPr>
          <p:cNvSpPr txBox="1"/>
          <p:nvPr/>
        </p:nvSpPr>
        <p:spPr>
          <a:xfrm>
            <a:off x="141403" y="4652157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SVC 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4964C-B092-466A-9077-84160532988A}"/>
              </a:ext>
            </a:extLst>
          </p:cNvPr>
          <p:cNvSpPr txBox="1"/>
          <p:nvPr/>
        </p:nvSpPr>
        <p:spPr>
          <a:xfrm>
            <a:off x="471339" y="5112103"/>
            <a:ext cx="7466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With SVC()</a:t>
            </a:r>
          </a:p>
          <a:p>
            <a:r>
              <a:rPr lang="en-US" dirty="0"/>
              <a:t>Testing Accuracy of are Model is : 0.8587036614529199</a:t>
            </a:r>
          </a:p>
          <a:p>
            <a:r>
              <a:rPr lang="en-US" dirty="0"/>
              <a:t>Printing All Training Model Accuracy : </a:t>
            </a:r>
          </a:p>
          <a:p>
            <a:r>
              <a:rPr lang="en-US" dirty="0"/>
              <a:t>[0.862423   0.87679671 0.87679671 0.83572895 0.85010267 0.83572895</a:t>
            </a:r>
          </a:p>
          <a:p>
            <a:r>
              <a:rPr lang="en-US" dirty="0"/>
              <a:t> 0.85420945 0.87474333 0.83367556 0.88683128]</a:t>
            </a:r>
          </a:p>
        </p:txBody>
      </p:sp>
    </p:spTree>
    <p:extLst>
      <p:ext uri="{BB962C8B-B14F-4D97-AF65-F5344CB8AC3E}">
        <p14:creationId xmlns:p14="http://schemas.microsoft.com/office/powerpoint/2010/main" val="1636485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A923B-B771-48B0-8A5C-D70C7D9FBF8D}"/>
              </a:ext>
            </a:extLst>
          </p:cNvPr>
          <p:cNvSpPr txBox="1"/>
          <p:nvPr/>
        </p:nvSpPr>
        <p:spPr>
          <a:xfrm>
            <a:off x="141402" y="511538"/>
            <a:ext cx="9596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Consolas" panose="020B0609020204030204" pitchFamily="49" charset="0"/>
              </a:rPr>
              <a:t>Splitting The Data Into </a:t>
            </a:r>
            <a:r>
              <a:rPr lang="en-US" sz="3600" b="1" dirty="0" err="1">
                <a:effectLst/>
                <a:latin typeface="Consolas" panose="020B0609020204030204" pitchFamily="49" charset="0"/>
              </a:rPr>
              <a:t>Traning</a:t>
            </a:r>
            <a:r>
              <a:rPr lang="en-US" sz="3600" b="1" dirty="0">
                <a:effectLst/>
                <a:latin typeface="Consolas" panose="020B0609020204030204" pitchFamily="49" charset="0"/>
              </a:rPr>
              <a:t> and Testing Dataset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E7A0-C775-4A22-A8D8-6637E58C50B2}"/>
              </a:ext>
            </a:extLst>
          </p:cNvPr>
          <p:cNvSpPr txBox="1"/>
          <p:nvPr/>
        </p:nvSpPr>
        <p:spPr>
          <a:xfrm>
            <a:off x="1043234" y="2221048"/>
            <a:ext cx="594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effectLst/>
                <a:latin typeface="Consolas" panose="020B0609020204030204" pitchFamily="49" charset="0"/>
              </a:rPr>
              <a:t>xtrain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effectLst/>
                <a:latin typeface="Consolas" panose="020B0609020204030204" pitchFamily="49" charset="0"/>
              </a:rPr>
              <a:t>ch.iloc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[:4382,:-1]</a:t>
            </a:r>
          </a:p>
          <a:p>
            <a:r>
              <a:rPr lang="en-US" sz="2400" b="0" dirty="0" err="1">
                <a:effectLst/>
                <a:latin typeface="Consolas" panose="020B0609020204030204" pitchFamily="49" charset="0"/>
              </a:rPr>
              <a:t>xtest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effectLst/>
                <a:latin typeface="Consolas" panose="020B0609020204030204" pitchFamily="49" charset="0"/>
              </a:rPr>
              <a:t>ch.iloc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[4382:,:-1]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C9C76-49DB-4039-8F38-B69285234FBD}"/>
              </a:ext>
            </a:extLst>
          </p:cNvPr>
          <p:cNvSpPr txBox="1"/>
          <p:nvPr/>
        </p:nvSpPr>
        <p:spPr>
          <a:xfrm>
            <a:off x="1043234" y="3667505"/>
            <a:ext cx="505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effectLst/>
                <a:latin typeface="Consolas" panose="020B0609020204030204" pitchFamily="49" charset="0"/>
              </a:rPr>
              <a:t>ytrain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effectLst/>
                <a:latin typeface="Consolas" panose="020B0609020204030204" pitchFamily="49" charset="0"/>
              </a:rPr>
              <a:t>ch.iloc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[:4382,-1]</a:t>
            </a:r>
          </a:p>
          <a:p>
            <a:r>
              <a:rPr lang="en-US" sz="2400" b="0" dirty="0" err="1">
                <a:effectLst/>
                <a:latin typeface="Consolas" panose="020B0609020204030204" pitchFamily="49" charset="0"/>
              </a:rPr>
              <a:t>ytest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effectLst/>
                <a:latin typeface="Consolas" panose="020B0609020204030204" pitchFamily="49" charset="0"/>
              </a:rPr>
              <a:t>ch.iloc</a:t>
            </a:r>
            <a:r>
              <a:rPr lang="en-US" sz="2400" b="0" dirty="0">
                <a:effectLst/>
                <a:latin typeface="Consolas" panose="020B0609020204030204" pitchFamily="49" charset="0"/>
              </a:rPr>
              <a:t>[4382:,-1]</a:t>
            </a:r>
          </a:p>
        </p:txBody>
      </p:sp>
    </p:spTree>
    <p:extLst>
      <p:ext uri="{BB962C8B-B14F-4D97-AF65-F5344CB8AC3E}">
        <p14:creationId xmlns:p14="http://schemas.microsoft.com/office/powerpoint/2010/main" val="3199312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6C758-9E6A-4564-95E7-CE2A84DB31D1}"/>
              </a:ext>
            </a:extLst>
          </p:cNvPr>
          <p:cNvSpPr txBox="1"/>
          <p:nvPr/>
        </p:nvSpPr>
        <p:spPr>
          <a:xfrm>
            <a:off x="171882" y="251669"/>
            <a:ext cx="95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Consolas" panose="020B0609020204030204" pitchFamily="49" charset="0"/>
              </a:rPr>
              <a:t>Model Building(Default </a:t>
            </a:r>
            <a:r>
              <a:rPr lang="en-US" sz="3600" b="1" dirty="0">
                <a:latin typeface="Consolas" panose="020B0609020204030204" pitchFamily="49" charset="0"/>
              </a:rPr>
              <a:t>V</a:t>
            </a:r>
            <a:r>
              <a:rPr lang="en-US" sz="3600" b="1" dirty="0">
                <a:effectLst/>
                <a:latin typeface="Consolas" panose="020B0609020204030204" pitchFamily="49" charset="0"/>
              </a:rPr>
              <a:t>alue):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402421" y="937723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515412" y="1399387"/>
            <a:ext cx="60959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LogisticRegression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0.8555454130534003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0.8870636550308009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0.89      0.83       487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0B8C6-FBAB-4636-B7B8-A62D455E2918}"/>
              </a:ext>
            </a:extLst>
          </p:cNvPr>
          <p:cNvSpPr txBox="1"/>
          <p:nvPr/>
        </p:nvSpPr>
        <p:spPr>
          <a:xfrm>
            <a:off x="6319311" y="937721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21329-11EA-40AE-8ECA-E2F00C2803EE}"/>
              </a:ext>
            </a:extLst>
          </p:cNvPr>
          <p:cNvSpPr txBox="1"/>
          <p:nvPr/>
        </p:nvSpPr>
        <p:spPr>
          <a:xfrm>
            <a:off x="6474858" y="1399387"/>
            <a:ext cx="5631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KNeighborsClassifier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0.8610223642172524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0.8726899383983573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0       0.89      0.98      0.93       432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1       0.11      0.02      0.03        55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0.50      0.50      0.48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0.80      0.87      0.83       487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159DF-0684-42A4-BC1D-492FCB259B05}"/>
              </a:ext>
            </a:extLst>
          </p:cNvPr>
          <p:cNvSpPr txBox="1"/>
          <p:nvPr/>
        </p:nvSpPr>
        <p:spPr>
          <a:xfrm>
            <a:off x="515412" y="3872560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SVC </a:t>
            </a:r>
            <a:r>
              <a:rPr lang="en-US" sz="2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C2FA-042F-45DD-BA39-57B8BBD55D1B}"/>
              </a:ext>
            </a:extLst>
          </p:cNvPr>
          <p:cNvSpPr txBox="1"/>
          <p:nvPr/>
        </p:nvSpPr>
        <p:spPr>
          <a:xfrm>
            <a:off x="670959" y="4334226"/>
            <a:ext cx="5631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SVC()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0.8555454130534003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0.8870636550308009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0.89      0.83       487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653B2-8B35-4817-B47E-D9BFFE0C07CF}"/>
              </a:ext>
            </a:extLst>
          </p:cNvPr>
          <p:cNvSpPr txBox="1"/>
          <p:nvPr/>
        </p:nvSpPr>
        <p:spPr>
          <a:xfrm>
            <a:off x="6319311" y="3970381"/>
            <a:ext cx="595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Gradient Boosting Classifier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76A81-6905-4569-9140-AF20235E5FA2}"/>
              </a:ext>
            </a:extLst>
          </p:cNvPr>
          <p:cNvSpPr txBox="1"/>
          <p:nvPr/>
        </p:nvSpPr>
        <p:spPr>
          <a:xfrm>
            <a:off x="6474858" y="4432047"/>
            <a:ext cx="5631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GradientBoostingClassifier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0.88%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0.88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0.88      0.83       487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796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71BC1A-2495-4E1D-BD88-42E31BEB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45138" y="238102"/>
            <a:ext cx="36467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/>
              <a:t>Data 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6112" y="1042808"/>
            <a:ext cx="1005321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state: Categorical, for the 51 states and the District of Columbia.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Area.code</a:t>
            </a: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account.length</a:t>
            </a:r>
            <a:r>
              <a:rPr lang="en-US" dirty="0"/>
              <a:t>: how long the account has been active.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voice.plan</a:t>
            </a:r>
            <a:r>
              <a:rPr lang="en-US" dirty="0"/>
              <a:t>: yes or no, voicemail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voice.messages</a:t>
            </a:r>
            <a:r>
              <a:rPr lang="en-US" dirty="0"/>
              <a:t>: number of voicemail messages.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intl.plan</a:t>
            </a:r>
            <a:r>
              <a:rPr lang="en-US" dirty="0"/>
              <a:t>: yes or no, international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intl.mins</a:t>
            </a:r>
            <a:r>
              <a:rPr lang="en-US" dirty="0"/>
              <a:t>: minutes customer used service to make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intl.calls</a:t>
            </a:r>
            <a:r>
              <a:rPr lang="en-US" dirty="0"/>
              <a:t>: total number of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intl.charge</a:t>
            </a:r>
            <a:r>
              <a:rPr lang="en-US" dirty="0"/>
              <a:t>: total international charge.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day.mins</a:t>
            </a:r>
            <a:r>
              <a:rPr lang="en-US" dirty="0"/>
              <a:t>: minutes customer used service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day.calls</a:t>
            </a:r>
            <a:r>
              <a:rPr lang="en-US" dirty="0"/>
              <a:t>: total number of calls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day.charge</a:t>
            </a:r>
            <a:r>
              <a:rPr lang="en-US" dirty="0"/>
              <a:t>: total charge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eve.mins</a:t>
            </a:r>
            <a:r>
              <a:rPr lang="en-US" dirty="0"/>
              <a:t>: minutes customer used service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eve.calls</a:t>
            </a:r>
            <a:r>
              <a:rPr lang="en-US" dirty="0"/>
              <a:t>: total number of calls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eve.charge</a:t>
            </a:r>
            <a:r>
              <a:rPr lang="en-US" dirty="0"/>
              <a:t>: total charge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night.mins</a:t>
            </a:r>
            <a:r>
              <a:rPr lang="en-US" dirty="0"/>
              <a:t>: minutes customer used service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night.calls</a:t>
            </a:r>
            <a:r>
              <a:rPr lang="en-US" dirty="0"/>
              <a:t>: total number of calls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night.charge</a:t>
            </a:r>
            <a:r>
              <a:rPr lang="en-US" dirty="0"/>
              <a:t>: total charge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customer.calls</a:t>
            </a:r>
            <a:r>
              <a:rPr lang="en-US" dirty="0"/>
              <a:t>: number of calls to customer service.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churn: Categorical, yes or no. Indicator of whether the customer has left the company (yes or no).</a:t>
            </a:r>
          </a:p>
        </p:txBody>
      </p:sp>
    </p:spTree>
    <p:extLst>
      <p:ext uri="{BB962C8B-B14F-4D97-AF65-F5344CB8AC3E}">
        <p14:creationId xmlns:p14="http://schemas.microsoft.com/office/powerpoint/2010/main" val="2028034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30003" y="165413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Decision Tree Classifier 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442994" y="627077"/>
            <a:ext cx="60959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DecisionTreeClassifier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1.0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0.731006160164271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0       0.88      0.81      0.84       432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1       0.07      0.11      0.08        55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0.73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0.47      0.46      0.46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0.73      0.76       487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7DF97-B40E-4253-AECC-51E866F63E96}"/>
              </a:ext>
            </a:extLst>
          </p:cNvPr>
          <p:cNvSpPr txBox="1"/>
          <p:nvPr/>
        </p:nvSpPr>
        <p:spPr>
          <a:xfrm>
            <a:off x="6065522" y="230833"/>
            <a:ext cx="718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BaggingClassifier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DecisionTreeClassifier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79568-3838-4328-8934-12911A5A5F3A}"/>
              </a:ext>
            </a:extLst>
          </p:cNvPr>
          <p:cNvSpPr txBox="1"/>
          <p:nvPr/>
        </p:nvSpPr>
        <p:spPr>
          <a:xfrm>
            <a:off x="6538926" y="627077"/>
            <a:ext cx="5502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BaggingClassifier</a:t>
            </a:r>
            <a:r>
              <a:rPr lang="en-US" sz="1400" dirty="0">
                <a:latin typeface="Consolas" panose="020B0609020204030204" pitchFamily="49" charset="0"/>
              </a:rPr>
              <a:t>(estimator=</a:t>
            </a:r>
            <a:r>
              <a:rPr lang="en-US" sz="1400" dirty="0" err="1">
                <a:latin typeface="Consolas" panose="020B0609020204030204" pitchFamily="49" charset="0"/>
              </a:rPr>
              <a:t>DecisionTreeClassifier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0.9744408945686901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0.8726899383983573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0       0.89      0.98      0.93       432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0.49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0.87      0.83       487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54AC-28FB-4DA2-AB24-A436D41AD2CB}"/>
              </a:ext>
            </a:extLst>
          </p:cNvPr>
          <p:cNvSpPr txBox="1"/>
          <p:nvPr/>
        </p:nvSpPr>
        <p:spPr>
          <a:xfrm>
            <a:off x="330002" y="3485534"/>
            <a:ext cx="51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Random Forest 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Classifier </a:t>
            </a:r>
            <a:r>
              <a:rPr lang="en-US" sz="24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8F984-1357-40E6-B8C1-591640E73446}"/>
              </a:ext>
            </a:extLst>
          </p:cNvPr>
          <p:cNvSpPr txBox="1"/>
          <p:nvPr/>
        </p:nvSpPr>
        <p:spPr>
          <a:xfrm>
            <a:off x="442994" y="3947199"/>
            <a:ext cx="55021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RandomForestClassifier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0.8850102669404517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0.89      0.83       487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83043-C0A3-4A25-A360-8BDB006E326C}"/>
              </a:ext>
            </a:extLst>
          </p:cNvPr>
          <p:cNvSpPr txBox="1"/>
          <p:nvPr/>
        </p:nvSpPr>
        <p:spPr>
          <a:xfrm>
            <a:off x="6096000" y="3581730"/>
            <a:ext cx="7378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BaggingClassifier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DecisionTreeClassifier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  <a:r>
              <a:rPr lang="en-US" sz="20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23D2D-55BF-4365-BB2D-AFAD816D5464}"/>
              </a:ext>
            </a:extLst>
          </p:cNvPr>
          <p:cNvSpPr txBox="1"/>
          <p:nvPr/>
        </p:nvSpPr>
        <p:spPr>
          <a:xfrm>
            <a:off x="6501017" y="4081092"/>
            <a:ext cx="5502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BaggingClassifier</a:t>
            </a:r>
            <a:r>
              <a:rPr lang="en-US" sz="1400" dirty="0">
                <a:latin typeface="Consolas" panose="020B0609020204030204" pitchFamily="49" charset="0"/>
              </a:rPr>
              <a:t>(estimator=</a:t>
            </a:r>
            <a:r>
              <a:rPr lang="en-US" sz="1400" dirty="0" err="1">
                <a:latin typeface="Consolas" panose="020B0609020204030204" pitchFamily="49" charset="0"/>
              </a:rPr>
              <a:t>RandomForestClassifier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0.9260611592879964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0.8850102669404517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0.89      0.83       487</a:t>
            </a:r>
          </a:p>
        </p:txBody>
      </p:sp>
    </p:spTree>
    <p:extLst>
      <p:ext uri="{BB962C8B-B14F-4D97-AF65-F5344CB8AC3E}">
        <p14:creationId xmlns:p14="http://schemas.microsoft.com/office/powerpoint/2010/main" val="239079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6C758-9E6A-4564-95E7-CE2A84DB31D1}"/>
              </a:ext>
            </a:extLst>
          </p:cNvPr>
          <p:cNvSpPr txBox="1"/>
          <p:nvPr/>
        </p:nvSpPr>
        <p:spPr>
          <a:xfrm>
            <a:off x="171882" y="251669"/>
            <a:ext cx="1122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Consolas" panose="020B0609020204030204" pitchFamily="49" charset="0"/>
              </a:rPr>
              <a:t>Model Building(Hyperparameter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b="1" dirty="0">
                <a:latin typeface="Consolas" panose="020B0609020204030204" pitchFamily="49" charset="0"/>
              </a:rPr>
              <a:t>V</a:t>
            </a:r>
            <a:r>
              <a:rPr lang="en-US" sz="3600" b="1" dirty="0">
                <a:effectLst/>
                <a:latin typeface="Consolas" panose="020B0609020204030204" pitchFamily="49" charset="0"/>
              </a:rPr>
              <a:t>alue):</a:t>
            </a:r>
            <a:endParaRPr lang="en-US" sz="3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402421" y="937723"/>
            <a:ext cx="28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578499" y="1232848"/>
            <a:ext cx="6095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LogisticRegression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0.89      0.83       487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0B8C6-FBAB-4636-B7B8-A62D455E2918}"/>
              </a:ext>
            </a:extLst>
          </p:cNvPr>
          <p:cNvSpPr txBox="1"/>
          <p:nvPr/>
        </p:nvSpPr>
        <p:spPr>
          <a:xfrm>
            <a:off x="6319311" y="937721"/>
            <a:ext cx="32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Neighbors Classifier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21329-11EA-40AE-8ECA-E2F00C2803EE}"/>
              </a:ext>
            </a:extLst>
          </p:cNvPr>
          <p:cNvSpPr txBox="1"/>
          <p:nvPr/>
        </p:nvSpPr>
        <p:spPr>
          <a:xfrm>
            <a:off x="6474858" y="1399387"/>
            <a:ext cx="5631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KNeighborsClassifier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n_neighbors</a:t>
            </a:r>
            <a:r>
              <a:rPr lang="en-US" sz="1400" dirty="0">
                <a:latin typeface="Consolas" panose="020B0609020204030204" pitchFamily="49" charset="0"/>
              </a:rPr>
              <a:t>=4)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1       0.50      0.02      0.04        55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0.69      0.51      0.49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0.84      0.89      0.84       487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159DF-0684-42A4-BC1D-492FCB259B05}"/>
              </a:ext>
            </a:extLst>
          </p:cNvPr>
          <p:cNvSpPr txBox="1"/>
          <p:nvPr/>
        </p:nvSpPr>
        <p:spPr>
          <a:xfrm>
            <a:off x="515412" y="3872560"/>
            <a:ext cx="595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Gradient Boosting Classifier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C2FA-042F-45DD-BA39-57B8BBD55D1B}"/>
              </a:ext>
            </a:extLst>
          </p:cNvPr>
          <p:cNvSpPr txBox="1"/>
          <p:nvPr/>
        </p:nvSpPr>
        <p:spPr>
          <a:xfrm>
            <a:off x="843679" y="4180344"/>
            <a:ext cx="7843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GradientBoostingClassifier</a:t>
            </a:r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max_features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='auto',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=1),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=1.5,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=100)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0.89      0.83       487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9580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30003" y="165413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Decision Tree Classifier 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442994" y="627077"/>
            <a:ext cx="609593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DecisionTreeClassifier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max_features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='auto',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=3,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min_samples_split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=5,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min_weight_fraction_leaf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=0,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splitter='random'),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=100)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0.877225011410315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0.8685831622176592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0       0.89      0.98      0.93       432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1       0.09      0.02      0.03        55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0.49      0.50      0.48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0.80      0.87      0.83       487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54AC-28FB-4DA2-AB24-A436D41AD2CB}"/>
              </a:ext>
            </a:extLst>
          </p:cNvPr>
          <p:cNvSpPr txBox="1"/>
          <p:nvPr/>
        </p:nvSpPr>
        <p:spPr>
          <a:xfrm>
            <a:off x="6096000" y="192239"/>
            <a:ext cx="51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Random Forest 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Classifier </a:t>
            </a:r>
            <a:r>
              <a:rPr lang="en-US" sz="24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23D2D-55BF-4365-BB2D-AFAD816D5464}"/>
              </a:ext>
            </a:extLst>
          </p:cNvPr>
          <p:cNvSpPr txBox="1"/>
          <p:nvPr/>
        </p:nvSpPr>
        <p:spPr>
          <a:xfrm>
            <a:off x="6315794" y="653904"/>
            <a:ext cx="55021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RandomForestClassifier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max_depth</a:t>
            </a:r>
            <a:r>
              <a:rPr lang="en-US" sz="1400" dirty="0">
                <a:latin typeface="Consolas" panose="020B0609020204030204" pitchFamily="49" charset="0"/>
              </a:rPr>
              <a:t>=4, 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min_samples_split</a:t>
            </a:r>
            <a:r>
              <a:rPr lang="en-US" sz="1400" dirty="0">
                <a:latin typeface="Consolas" panose="020B0609020204030204" pitchFamily="49" charset="0"/>
              </a:rPr>
              <a:t>=4,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min_weight_fraction_leaf</a:t>
            </a:r>
            <a:r>
              <a:rPr lang="en-US" sz="1400" dirty="0">
                <a:latin typeface="Consolas" panose="020B0609020204030204" pitchFamily="49" charset="0"/>
              </a:rPr>
              <a:t>=0, </a:t>
            </a:r>
            <a:r>
              <a:rPr lang="en-US" sz="1400" dirty="0" err="1">
                <a:latin typeface="Consolas" panose="020B0609020204030204" pitchFamily="49" charset="0"/>
              </a:rPr>
              <a:t>n_estimators</a:t>
            </a:r>
            <a:r>
              <a:rPr lang="en-US" sz="1400" dirty="0">
                <a:latin typeface="Consolas" panose="020B0609020204030204" pitchFamily="49" charset="0"/>
              </a:rPr>
              <a:t>=10)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0.89      0.83       487</a:t>
            </a:r>
          </a:p>
        </p:txBody>
      </p:sp>
    </p:spTree>
    <p:extLst>
      <p:ext uri="{BB962C8B-B14F-4D97-AF65-F5344CB8AC3E}">
        <p14:creationId xmlns:p14="http://schemas.microsoft.com/office/powerpoint/2010/main" val="103118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30003" y="165413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Voting Classifier(soft) 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442994" y="627077"/>
            <a:ext cx="60959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VotingClassifier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(estimators=[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('ad',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DecisionTreeClassifier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=5,max_features='auto',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min_weight_fraction_leaf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=0, splitter='random'),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=100)),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('al’,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cAdaBoostClassifier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LogisticRegression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('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knn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KNeighborsClassifier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n_neighbors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('rf',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RandomForestClassifier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min_samples_split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min_weight_fraction_leaf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=0,</a:t>
            </a:r>
          </a:p>
          <a:p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=10))], voting='soft')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0.89      0.83       487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54AC-28FB-4DA2-AB24-A436D41AD2CB}"/>
              </a:ext>
            </a:extLst>
          </p:cNvPr>
          <p:cNvSpPr txBox="1"/>
          <p:nvPr/>
        </p:nvSpPr>
        <p:spPr>
          <a:xfrm>
            <a:off x="6096000" y="192239"/>
            <a:ext cx="51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Voting Classifier(hard) </a:t>
            </a:r>
            <a:r>
              <a:rPr lang="en-US" sz="24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23D2D-55BF-4365-BB2D-AFAD816D5464}"/>
              </a:ext>
            </a:extLst>
          </p:cNvPr>
          <p:cNvSpPr txBox="1"/>
          <p:nvPr/>
        </p:nvSpPr>
        <p:spPr>
          <a:xfrm>
            <a:off x="6315794" y="653904"/>
            <a:ext cx="64959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Creating Model With </a:t>
            </a:r>
            <a:r>
              <a:rPr lang="en-US" sz="1400" dirty="0" err="1">
                <a:latin typeface="Consolas" panose="020B0609020204030204" pitchFamily="49" charset="0"/>
              </a:rPr>
              <a:t>VotingClassifier</a:t>
            </a:r>
            <a:r>
              <a:rPr lang="en-US" sz="1400" dirty="0">
                <a:latin typeface="Consolas" panose="020B0609020204030204" pitchFamily="49" charset="0"/>
              </a:rPr>
              <a:t>(estimators=[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('ad’,</a:t>
            </a:r>
            <a:r>
              <a:rPr lang="en-US" sz="1400" dirty="0" err="1">
                <a:latin typeface="Consolas" panose="020B0609020204030204" pitchFamily="49" charset="0"/>
              </a:rPr>
              <a:t>AdaBoostClassifier</a:t>
            </a:r>
            <a:r>
              <a:rPr lang="en-US" sz="1400" dirty="0">
                <a:latin typeface="Consolas" panose="020B0609020204030204" pitchFamily="49" charset="0"/>
              </a:rPr>
              <a:t>(estimator=</a:t>
            </a:r>
            <a:r>
              <a:rPr lang="en-US" sz="1400" dirty="0" err="1">
                <a:latin typeface="Consolas" panose="020B0609020204030204" pitchFamily="49" charset="0"/>
              </a:rPr>
              <a:t>DecisionTreeClassifier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max_depth</a:t>
            </a:r>
            <a:r>
              <a:rPr lang="en-US" sz="1400" dirty="0">
                <a:latin typeface="Consolas" panose="020B0609020204030204" pitchFamily="49" charset="0"/>
              </a:rPr>
              <a:t>=5, </a:t>
            </a:r>
            <a:r>
              <a:rPr lang="en-US" sz="1400" dirty="0" err="1">
                <a:latin typeface="Consolas" panose="020B0609020204030204" pitchFamily="49" charset="0"/>
              </a:rPr>
              <a:t>max_features</a:t>
            </a:r>
            <a:r>
              <a:rPr lang="en-US" sz="1400" dirty="0">
                <a:latin typeface="Consolas" panose="020B0609020204030204" pitchFamily="49" charset="0"/>
              </a:rPr>
              <a:t>='auto', </a:t>
            </a:r>
            <a:r>
              <a:rPr lang="en-US" sz="1400" dirty="0" err="1">
                <a:latin typeface="Consolas" panose="020B0609020204030204" pitchFamily="49" charset="0"/>
              </a:rPr>
              <a:t>min_samples_leaf</a:t>
            </a:r>
            <a:r>
              <a:rPr lang="en-US" sz="1400" dirty="0">
                <a:latin typeface="Consolas" panose="020B0609020204030204" pitchFamily="49" charset="0"/>
              </a:rPr>
              <a:t>=4,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min_weight_fraction_leaf</a:t>
            </a:r>
            <a:r>
              <a:rPr lang="en-US" sz="1400" dirty="0">
                <a:latin typeface="Consolas" panose="020B0609020204030204" pitchFamily="49" charset="0"/>
              </a:rPr>
              <a:t>=0, splitter='random'),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learning_rate</a:t>
            </a:r>
            <a:r>
              <a:rPr lang="en-US" sz="1400" dirty="0">
                <a:latin typeface="Consolas" panose="020B0609020204030204" pitchFamily="49" charset="0"/>
              </a:rPr>
              <a:t>=1, </a:t>
            </a:r>
            <a:r>
              <a:rPr lang="en-US" sz="1400" dirty="0" err="1">
                <a:latin typeface="Consolas" panose="020B0609020204030204" pitchFamily="49" charset="0"/>
              </a:rPr>
              <a:t>n_estimators</a:t>
            </a:r>
            <a:r>
              <a:rPr lang="en-US" sz="1400" dirty="0">
                <a:latin typeface="Consolas" panose="020B0609020204030204" pitchFamily="49" charset="0"/>
              </a:rPr>
              <a:t>=100)),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('al', </a:t>
            </a:r>
            <a:r>
              <a:rPr lang="en-US" sz="1400" dirty="0" err="1">
                <a:latin typeface="Consolas" panose="020B0609020204030204" pitchFamily="49" charset="0"/>
              </a:rPr>
              <a:t>AdaBoostClassifier</a:t>
            </a:r>
            <a:r>
              <a:rPr lang="en-US" sz="1400" dirty="0">
                <a:latin typeface="Consolas" panose="020B0609020204030204" pitchFamily="49" charset="0"/>
              </a:rPr>
              <a:t>(estimator=</a:t>
            </a:r>
            <a:r>
              <a:rPr lang="en-US" sz="1400" dirty="0" err="1">
                <a:latin typeface="Consolas" panose="020B0609020204030204" pitchFamily="49" charset="0"/>
              </a:rPr>
              <a:t>LogisticRegression</a:t>
            </a:r>
            <a:r>
              <a:rPr lang="en-US" sz="1400" dirty="0">
                <a:latin typeface="Consolas" panose="020B0609020204030204" pitchFamily="49" charset="0"/>
              </a:rPr>
              <a:t>())),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('</a:t>
            </a:r>
            <a:r>
              <a:rPr lang="en-US" sz="1400" dirty="0" err="1">
                <a:latin typeface="Consolas" panose="020B0609020204030204" pitchFamily="49" charset="0"/>
              </a:rPr>
              <a:t>knn</a:t>
            </a:r>
            <a:r>
              <a:rPr lang="en-US" sz="1400" dirty="0">
                <a:latin typeface="Consolas" panose="020B0609020204030204" pitchFamily="49" charset="0"/>
              </a:rPr>
              <a:t>', </a:t>
            </a:r>
            <a:r>
              <a:rPr lang="en-US" sz="1400" dirty="0" err="1">
                <a:latin typeface="Consolas" panose="020B0609020204030204" pitchFamily="49" charset="0"/>
              </a:rPr>
              <a:t>KNeighborsClassifier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n_neighbors</a:t>
            </a:r>
            <a:r>
              <a:rPr lang="en-US" sz="1400" dirty="0">
                <a:latin typeface="Consolas" panose="020B0609020204030204" pitchFamily="49" charset="0"/>
              </a:rPr>
              <a:t>=4)),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('rf', </a:t>
            </a:r>
            <a:r>
              <a:rPr lang="en-US" sz="1400" dirty="0" err="1">
                <a:latin typeface="Consolas" panose="020B0609020204030204" pitchFamily="49" charset="0"/>
              </a:rPr>
              <a:t>RandomForestClassifier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max_depth</a:t>
            </a:r>
            <a:r>
              <a:rPr lang="en-US" sz="1400" dirty="0">
                <a:latin typeface="Consolas" panose="020B0609020204030204" pitchFamily="49" charset="0"/>
              </a:rPr>
              <a:t>=4, 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min_samples_split</a:t>
            </a:r>
            <a:r>
              <a:rPr lang="en-US" sz="1400" dirty="0">
                <a:latin typeface="Consolas" panose="020B0609020204030204" pitchFamily="49" charset="0"/>
              </a:rPr>
              <a:t>=4, </a:t>
            </a:r>
            <a:r>
              <a:rPr lang="en-US" sz="1400" dirty="0" err="1">
                <a:latin typeface="Consolas" panose="020B0609020204030204" pitchFamily="49" charset="0"/>
              </a:rPr>
              <a:t>min_weight_fraction_leaf</a:t>
            </a:r>
            <a:r>
              <a:rPr lang="en-US" sz="1400" dirty="0">
                <a:latin typeface="Consolas" panose="020B0609020204030204" pitchFamily="49" charset="0"/>
              </a:rPr>
              <a:t>=0,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n_estimators</a:t>
            </a:r>
            <a:r>
              <a:rPr lang="en-US" sz="1400" dirty="0">
                <a:latin typeface="Consolas" panose="020B0609020204030204" pitchFamily="49" charset="0"/>
              </a:rPr>
              <a:t>=10))])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weighted avg       0.79      0.89      0.83       487</a:t>
            </a:r>
          </a:p>
        </p:txBody>
      </p:sp>
    </p:spTree>
    <p:extLst>
      <p:ext uri="{BB962C8B-B14F-4D97-AF65-F5344CB8AC3E}">
        <p14:creationId xmlns:p14="http://schemas.microsoft.com/office/powerpoint/2010/main" val="782941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12413-6E6C-4C27-AE61-24A8ED25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A99D-583E-4731-9A8D-4FAD6AB42B86}"/>
              </a:ext>
            </a:extLst>
          </p:cNvPr>
          <p:cNvSpPr txBox="1"/>
          <p:nvPr/>
        </p:nvSpPr>
        <p:spPr>
          <a:xfrm>
            <a:off x="330003" y="165413"/>
            <a:ext cx="463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Stacking Classifier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5A97-9947-41F1-A2A1-045BFAACB61A}"/>
              </a:ext>
            </a:extLst>
          </p:cNvPr>
          <p:cNvSpPr txBox="1"/>
          <p:nvPr/>
        </p:nvSpPr>
        <p:spPr>
          <a:xfrm>
            <a:off x="442994" y="627077"/>
            <a:ext cx="1366924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Creating Model With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StackingClassifier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(estimators=[('ad',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DecisionTreeClassifier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=5,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max_features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='auto',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min_weight_fraction_leaf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=0,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                             splitter='random'),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=100)),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('al',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LogisticRegression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())),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('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knn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',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KNeighborsClassifier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n_neighbors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=4)),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('rf’,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RandomForestClassifier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min_samples_split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=4,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min_weight_fraction_leaf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=0,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=10))],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final_estimator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AdaBoostClassifier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(estimator=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GradientBoostingClassifier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max_features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='auto',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=1),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learning_rate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=1.5,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                                        </a:t>
            </a:r>
            <a:r>
              <a:rPr lang="en-US" sz="1400" b="0" i="0" dirty="0" err="1">
                <a:effectLst/>
                <a:latin typeface="Consolas" panose="020B0609020204030204" pitchFamily="49" charset="0"/>
              </a:rPr>
              <a:t>n_estimators</a:t>
            </a:r>
            <a:r>
              <a:rPr lang="en-US" sz="1400" b="0" i="0" dirty="0">
                <a:effectLst/>
                <a:latin typeface="Consolas" panose="020B0609020204030204" pitchFamily="49" charset="0"/>
              </a:rPr>
              <a:t>=100))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Training Accuracy of are Model is : 0.86%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Testing Accuracy of are Model is : 0.89%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   precision    recall  f1-score   support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0       0.89      1.00      0.94       432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       1       0.00      0.00      0.00        55</a:t>
            </a:r>
          </a:p>
          <a:p>
            <a:endParaRPr lang="en-US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 accuracy                           0.89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   macro avg       0.44      0.50      0.47       487</a:t>
            </a:r>
          </a:p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weighted avg       0.79      0.89      0.83       487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37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F432A1-6610-43F7-A71B-C5FA5E20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74597" y="141300"/>
            <a:ext cx="4193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4400" dirty="0"/>
              <a:t>Running </a:t>
            </a:r>
            <a:r>
              <a:rPr lang="en-IN" sz="4400" dirty="0"/>
              <a:t>Describe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984974"/>
            <a:ext cx="11151159" cy="2593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3693013"/>
            <a:ext cx="8754181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B83DD-9ED9-4BEF-9597-B1D0FAF3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428822" y="192703"/>
            <a:ext cx="34379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Running Info()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358331" y="948690"/>
            <a:ext cx="69668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&lt;class '</a:t>
            </a:r>
            <a:r>
              <a:rPr lang="en-IN" sz="1400" dirty="0" err="1"/>
              <a:t>pandas.core.frame.DataFrame</a:t>
            </a:r>
            <a:r>
              <a:rPr lang="en-IN" sz="1400" dirty="0"/>
              <a:t>'&gt;</a:t>
            </a:r>
          </a:p>
          <a:p>
            <a:r>
              <a:rPr lang="en-IN" sz="1400" dirty="0" err="1"/>
              <a:t>RangeIndex</a:t>
            </a:r>
            <a:r>
              <a:rPr lang="en-IN" sz="1400" dirty="0"/>
              <a:t>: 5000 entries, 0 to 4999</a:t>
            </a:r>
          </a:p>
          <a:p>
            <a:r>
              <a:rPr lang="en-IN" sz="1400" dirty="0"/>
              <a:t>Data columns (total 20 columns):</a:t>
            </a:r>
          </a:p>
          <a:p>
            <a:r>
              <a:rPr lang="en-IN" sz="1400" dirty="0"/>
              <a:t>#    	Column 	 	Non-Null Count 	 	</a:t>
            </a:r>
            <a:r>
              <a:rPr lang="en-IN" sz="1400" dirty="0" err="1"/>
              <a:t>Dtype</a:t>
            </a:r>
            <a:endParaRPr lang="en-IN" sz="1400" dirty="0"/>
          </a:p>
          <a:p>
            <a:r>
              <a:rPr lang="en-IN" sz="1400" dirty="0"/>
              <a:t>--  	-----------        		-----------------    		--------</a:t>
            </a:r>
          </a:p>
          <a:p>
            <a:r>
              <a:rPr lang="en-IN" sz="1400" dirty="0"/>
              <a:t>0 	state 		5000 non-null 		object</a:t>
            </a:r>
          </a:p>
          <a:p>
            <a:r>
              <a:rPr lang="en-IN" sz="1400" dirty="0"/>
              <a:t>1 	</a:t>
            </a:r>
            <a:r>
              <a:rPr lang="en-IN" sz="1400" dirty="0" err="1"/>
              <a:t>area.code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2 	</a:t>
            </a:r>
            <a:r>
              <a:rPr lang="en-IN" sz="1400" dirty="0" err="1"/>
              <a:t>account.length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3 	</a:t>
            </a:r>
            <a:r>
              <a:rPr lang="en-IN" sz="1400" dirty="0" err="1"/>
              <a:t>voice.plan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4 	</a:t>
            </a:r>
            <a:r>
              <a:rPr lang="en-IN" sz="1400" dirty="0" err="1"/>
              <a:t>voice.messages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5 	</a:t>
            </a:r>
            <a:r>
              <a:rPr lang="en-IN" sz="1400" dirty="0" err="1"/>
              <a:t>intl.plan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6 	</a:t>
            </a:r>
            <a:r>
              <a:rPr lang="en-IN" sz="1400" dirty="0" err="1"/>
              <a:t>intl.mins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7 	</a:t>
            </a:r>
            <a:r>
              <a:rPr lang="en-IN" sz="1400" dirty="0" err="1"/>
              <a:t>intl.calls</a:t>
            </a:r>
            <a:r>
              <a:rPr lang="en-IN" sz="1400" dirty="0"/>
              <a:t> 		5000 non-null 		int64</a:t>
            </a:r>
          </a:p>
          <a:p>
            <a:r>
              <a:rPr lang="en-IN" sz="1400" dirty="0"/>
              <a:t>8 	</a:t>
            </a:r>
            <a:r>
              <a:rPr lang="en-IN" sz="1400" dirty="0" err="1"/>
              <a:t>intl.charge</a:t>
            </a:r>
            <a:r>
              <a:rPr lang="en-IN" sz="1400" dirty="0"/>
              <a:t> 		5000 non-null 		float64</a:t>
            </a:r>
          </a:p>
          <a:p>
            <a:r>
              <a:rPr lang="en-IN" sz="1400" dirty="0"/>
              <a:t>9 	</a:t>
            </a:r>
            <a:r>
              <a:rPr lang="en-IN" sz="1400" dirty="0" err="1"/>
              <a:t>day.mins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10 	</a:t>
            </a:r>
            <a:r>
              <a:rPr lang="en-IN" sz="1400" dirty="0" err="1"/>
              <a:t>day.calls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11 	</a:t>
            </a:r>
            <a:r>
              <a:rPr lang="en-IN" sz="1400" dirty="0" err="1"/>
              <a:t>day.charge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12 	</a:t>
            </a:r>
            <a:r>
              <a:rPr lang="en-IN" sz="1400" dirty="0" err="1"/>
              <a:t>eve.mins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13 	</a:t>
            </a:r>
            <a:r>
              <a:rPr lang="en-IN" sz="1400" dirty="0" err="1"/>
              <a:t>eve.calls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14 	</a:t>
            </a:r>
            <a:r>
              <a:rPr lang="en-IN" sz="1400" dirty="0" err="1"/>
              <a:t>eve.charge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15 	</a:t>
            </a:r>
            <a:r>
              <a:rPr lang="en-IN" sz="1400" dirty="0" err="1"/>
              <a:t>night.mins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16 	</a:t>
            </a:r>
            <a:r>
              <a:rPr lang="en-IN" sz="1400" dirty="0" err="1"/>
              <a:t>night.calls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17 	</a:t>
            </a:r>
            <a:r>
              <a:rPr lang="en-IN" sz="1400" dirty="0" err="1"/>
              <a:t>night.charge</a:t>
            </a:r>
            <a:r>
              <a:rPr lang="en-IN" sz="1400" dirty="0"/>
              <a:t> 	5000 non-null 		float64 </a:t>
            </a:r>
          </a:p>
          <a:p>
            <a:r>
              <a:rPr lang="en-IN" sz="1400" dirty="0"/>
              <a:t>18 	</a:t>
            </a:r>
            <a:r>
              <a:rPr lang="en-IN" sz="1400" dirty="0" err="1"/>
              <a:t>customer.calls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19 	churn 		5000 non-null 		object </a:t>
            </a:r>
          </a:p>
          <a:p>
            <a:r>
              <a:rPr lang="en-IN" sz="1400" dirty="0" err="1"/>
              <a:t>dtypes</a:t>
            </a:r>
            <a:r>
              <a:rPr lang="en-IN" sz="1400" dirty="0"/>
              <a:t>: float64(6), int64(7), object(7) </a:t>
            </a:r>
          </a:p>
          <a:p>
            <a:r>
              <a:rPr lang="en-IN" sz="1400" dirty="0"/>
              <a:t>memory usage: 781.4+ KB</a:t>
            </a:r>
          </a:p>
        </p:txBody>
      </p:sp>
    </p:spTree>
    <p:extLst>
      <p:ext uri="{BB962C8B-B14F-4D97-AF65-F5344CB8AC3E}">
        <p14:creationId xmlns:p14="http://schemas.microsoft.com/office/powerpoint/2010/main" val="391379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D7C2-C67D-4435-A42D-636D6F7A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1433" y="283928"/>
            <a:ext cx="65283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IN" sz="4800" dirty="0"/>
              <a:t>Missing Value Imputation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0988" y="1225689"/>
            <a:ext cx="64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has 0 % missing value(0) </a:t>
            </a:r>
          </a:p>
          <a:p>
            <a:r>
              <a:rPr lang="en-US" dirty="0" err="1"/>
              <a:t>area.code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account.length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voice.messages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customer.calls</a:t>
            </a:r>
            <a:r>
              <a:rPr lang="en-US" dirty="0"/>
              <a:t> has 0 % missing value(0) </a:t>
            </a:r>
          </a:p>
          <a:p>
            <a:r>
              <a:rPr lang="en-US" dirty="0"/>
              <a:t>churn has 0 % missing value(0)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46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2143</TotalTime>
  <Words>5232</Words>
  <Application>Microsoft Office PowerPoint</Application>
  <PresentationFormat>Widescreen</PresentationFormat>
  <Paragraphs>605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kunal mallick</cp:lastModifiedBy>
  <cp:revision>187</cp:revision>
  <dcterms:created xsi:type="dcterms:W3CDTF">2023-06-17T07:54:24Z</dcterms:created>
  <dcterms:modified xsi:type="dcterms:W3CDTF">2023-07-13T11:46:58Z</dcterms:modified>
</cp:coreProperties>
</file>